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30"/>
  </p:notesMasterIdLst>
  <p:sldIdLst>
    <p:sldId id="256" r:id="rId2"/>
    <p:sldId id="272" r:id="rId3"/>
    <p:sldId id="263" r:id="rId4"/>
    <p:sldId id="276" r:id="rId5"/>
    <p:sldId id="282" r:id="rId6"/>
    <p:sldId id="283" r:id="rId7"/>
    <p:sldId id="260" r:id="rId8"/>
    <p:sldId id="261" r:id="rId9"/>
    <p:sldId id="262" r:id="rId10"/>
    <p:sldId id="284" r:id="rId11"/>
    <p:sldId id="264" r:id="rId12"/>
    <p:sldId id="265" r:id="rId13"/>
    <p:sldId id="285" r:id="rId14"/>
    <p:sldId id="286" r:id="rId15"/>
    <p:sldId id="277" r:id="rId16"/>
    <p:sldId id="273" r:id="rId17"/>
    <p:sldId id="275" r:id="rId18"/>
    <p:sldId id="274" r:id="rId19"/>
    <p:sldId id="278" r:id="rId20"/>
    <p:sldId id="259" r:id="rId21"/>
    <p:sldId id="267" r:id="rId22"/>
    <p:sldId id="268" r:id="rId23"/>
    <p:sldId id="279" r:id="rId24"/>
    <p:sldId id="280" r:id="rId25"/>
    <p:sldId id="281" r:id="rId26"/>
    <p:sldId id="271" r:id="rId27"/>
    <p:sldId id="287" r:id="rId28"/>
    <p:sldId id="288" r:id="rId2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ca Carminati" initials="LC" lastIdx="2" clrIdx="0">
    <p:extLst>
      <p:ext uri="{19B8F6BF-5375-455C-9EA6-DF929625EA0E}">
        <p15:presenceInfo xmlns:p15="http://schemas.microsoft.com/office/powerpoint/2012/main" userId="Luca Carminati" providerId="None"/>
      </p:ext>
    </p:extLst>
  </p:cmAuthor>
  <p:cmAuthor id="2" name="Robert Stefano Chinga" initials="RSC" lastIdx="1" clrIdx="1">
    <p:extLst>
      <p:ext uri="{19B8F6BF-5375-455C-9EA6-DF929625EA0E}">
        <p15:presenceInfo xmlns:p15="http://schemas.microsoft.com/office/powerpoint/2012/main" userId="Robert Stefano Chinga" providerId="None"/>
      </p:ext>
    </p:extLst>
  </p:cmAuthor>
  <p:cmAuthor id="3" name="Utente guest" initials="Ug" lastIdx="1" clrIdx="2">
    <p:extLst>
      <p:ext uri="{19B8F6BF-5375-455C-9EA6-DF929625EA0E}">
        <p15:presenceInfo xmlns:p15="http://schemas.microsoft.com/office/powerpoint/2012/main" userId="S::urn:spo:anon#a608ef88f40aae13862db2915bd8dde94f7543319756fbf75e6b937a383c9c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28FA5"/>
    <a:srgbClr val="2E22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717CCE-744C-45BA-9C5F-0E0093B384C7}" v="116" dt="2020-07-15T06:55:36.550"/>
    <p1510:client id="{B0DECB76-B9A6-4F58-B4AE-12E389030807}" v="5" dt="2020-07-14T22:02:35.426"/>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Stile chiaro 3 - Colore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Stile chi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DBED569-4797-4DF1-A0F4-6AAB3CD982D8}" styleName="Stile chiaro 3 - Colore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059" autoAdjust="0"/>
    <p:restoredTop sz="94660"/>
  </p:normalViewPr>
  <p:slideViewPr>
    <p:cSldViewPr snapToGrid="0">
      <p:cViewPr varScale="1">
        <p:scale>
          <a:sx n="57" d="100"/>
          <a:sy n="57" d="100"/>
        </p:scale>
        <p:origin x="90"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75FD3C-541C-4FFE-9A81-3ECA3785C3F4}" type="datetimeFigureOut">
              <a:rPr lang="it-IT" smtClean="0"/>
              <a:t>14/07/2020</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610CDA-C0C9-4403-83C8-BB5B03ED1C09}" type="slidenum">
              <a:rPr lang="it-IT" smtClean="0"/>
              <a:t>‹N›</a:t>
            </a:fld>
            <a:endParaRPr lang="it-IT"/>
          </a:p>
        </p:txBody>
      </p:sp>
    </p:spTree>
    <p:extLst>
      <p:ext uri="{BB962C8B-B14F-4D97-AF65-F5344CB8AC3E}">
        <p14:creationId xmlns:p14="http://schemas.microsoft.com/office/powerpoint/2010/main" val="3038688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oker.cs.ualberta.ca/publications/AAAI12-cfrbr.pdf"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arxiv.org/pdf/1809.04040.pdf"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BD610CDA-C0C9-4403-83C8-BB5B03ED1C09}" type="slidenum">
              <a:rPr lang="it-IT" smtClean="0"/>
              <a:t>1</a:t>
            </a:fld>
            <a:endParaRPr lang="it-IT"/>
          </a:p>
        </p:txBody>
      </p:sp>
    </p:spTree>
    <p:extLst>
      <p:ext uri="{BB962C8B-B14F-4D97-AF65-F5344CB8AC3E}">
        <p14:creationId xmlns:p14="http://schemas.microsoft.com/office/powerpoint/2010/main" val="2545247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a:hlinkClick r:id="rId3"/>
              </a:rPr>
              <a:t>CFR-BR:   https://poker.cs.ualberta.ca/publications/AAAI12-cfrbr.pdf</a:t>
            </a:r>
            <a:endParaRPr lang="en-GB">
              <a:hlinkClick r:id="rId4"/>
            </a:endParaRPr>
          </a:p>
          <a:p>
            <a:r>
              <a:rPr lang="en-GB">
                <a:hlinkClick r:id="rId4"/>
              </a:rPr>
              <a:t>DCFR:   https://arxiv.org/pdf/1809.04040.pdf</a:t>
            </a:r>
            <a:endParaRPr lang="en-GB"/>
          </a:p>
        </p:txBody>
      </p:sp>
      <p:sp>
        <p:nvSpPr>
          <p:cNvPr id="4" name="Marcador de número de diapositiva 3"/>
          <p:cNvSpPr>
            <a:spLocks noGrp="1"/>
          </p:cNvSpPr>
          <p:nvPr>
            <p:ph type="sldNum" sz="quarter" idx="5"/>
          </p:nvPr>
        </p:nvSpPr>
        <p:spPr/>
        <p:txBody>
          <a:bodyPr/>
          <a:lstStyle/>
          <a:p>
            <a:fld id="{BD610CDA-C0C9-4403-83C8-BB5B03ED1C09}" type="slidenum">
              <a:rPr lang="it-IT" smtClean="0"/>
              <a:t>18</a:t>
            </a:fld>
            <a:endParaRPr lang="it-IT"/>
          </a:p>
        </p:txBody>
      </p:sp>
    </p:spTree>
    <p:extLst>
      <p:ext uri="{BB962C8B-B14F-4D97-AF65-F5344CB8AC3E}">
        <p14:creationId xmlns:p14="http://schemas.microsoft.com/office/powerpoint/2010/main" val="1686038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BD610CDA-C0C9-4403-83C8-BB5B03ED1C09}" type="slidenum">
              <a:rPr lang="it-IT" smtClean="0"/>
              <a:t>27</a:t>
            </a:fld>
            <a:endParaRPr lang="it-IT"/>
          </a:p>
        </p:txBody>
      </p:sp>
    </p:spTree>
    <p:extLst>
      <p:ext uri="{BB962C8B-B14F-4D97-AF65-F5344CB8AC3E}">
        <p14:creationId xmlns:p14="http://schemas.microsoft.com/office/powerpoint/2010/main" val="15530505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single_line">
    <p:spTree>
      <p:nvGrpSpPr>
        <p:cNvPr id="1" name=""/>
        <p:cNvGrpSpPr/>
        <p:nvPr/>
      </p:nvGrpSpPr>
      <p:grpSpPr>
        <a:xfrm>
          <a:off x="0" y="0"/>
          <a:ext cx="0" cy="0"/>
          <a:chOff x="0" y="0"/>
          <a:chExt cx="0" cy="0"/>
        </a:xfrm>
      </p:grpSpPr>
      <p:pic>
        <p:nvPicPr>
          <p:cNvPr id="138" name="Immagine 1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467" cy="4293686"/>
          </a:xfrm>
          <a:prstGeom prst="rect">
            <a:avLst/>
          </a:prstGeom>
        </p:spPr>
      </p:pic>
      <p:sp>
        <p:nvSpPr>
          <p:cNvPr id="139" name="Rettangolo 167"/>
          <p:cNvSpPr/>
          <p:nvPr userDrawn="1"/>
        </p:nvSpPr>
        <p:spPr>
          <a:xfrm>
            <a:off x="0" y="3906000"/>
            <a:ext cx="12192000" cy="2952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endParaRPr lang="it-IT" sz="1800"/>
          </a:p>
        </p:txBody>
      </p:sp>
      <p:grpSp>
        <p:nvGrpSpPr>
          <p:cNvPr id="140" name="Gruppo 168"/>
          <p:cNvGrpSpPr/>
          <p:nvPr userDrawn="1"/>
        </p:nvGrpSpPr>
        <p:grpSpPr>
          <a:xfrm>
            <a:off x="71569" y="3912903"/>
            <a:ext cx="12048863" cy="180000"/>
            <a:chOff x="1218340" y="275867"/>
            <a:chExt cx="17715122" cy="567843"/>
          </a:xfrm>
        </p:grpSpPr>
        <p:cxnSp>
          <p:nvCxnSpPr>
            <p:cNvPr id="141"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0"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1"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2"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3"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4"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5"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6"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7"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8"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9"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0"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1"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2"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3"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4"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5"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6"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7"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8"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9"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0"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1"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2"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3"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4"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5"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6"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7"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8"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9"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0"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1"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2"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3"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4"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5"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6"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7"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8"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9"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0"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1"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2"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3"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4"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5"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6"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7"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8"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9"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0"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1"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2"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3"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4"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5"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6"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7"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8"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9"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0"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1"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2"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3"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4"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5"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6"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7"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8"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9"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0"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1"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2"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3"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4"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5"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6"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7"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8"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9"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0"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1"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2"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3"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4"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5"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6"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7"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8"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9"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0"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1"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2"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3"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576000" y="4149725"/>
            <a:ext cx="11040000" cy="540000"/>
          </a:xfrm>
        </p:spPr>
        <p:txBody>
          <a:bodyPr anchor="ctr">
            <a:noAutofit/>
          </a:bodyPr>
          <a:lstStyle>
            <a:lvl1pPr algn="l">
              <a:defRPr sz="30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Title</a:t>
            </a:r>
          </a:p>
        </p:txBody>
      </p:sp>
      <p:sp>
        <p:nvSpPr>
          <p:cNvPr id="3" name="Sottotitolo 2"/>
          <p:cNvSpPr>
            <a:spLocks noGrp="1"/>
          </p:cNvSpPr>
          <p:nvPr>
            <p:ph type="subTitle" idx="1" hasCustomPrompt="1"/>
          </p:nvPr>
        </p:nvSpPr>
        <p:spPr>
          <a:xfrm>
            <a:off x="576000" y="4706470"/>
            <a:ext cx="11040000" cy="429323"/>
          </a:xfrm>
        </p:spPr>
        <p:txBody>
          <a:bodyPr anchor="t"/>
          <a:lstStyle>
            <a:lvl1pPr marL="0" indent="0" algn="l">
              <a:buNone/>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Subtitle</a:t>
            </a:r>
          </a:p>
        </p:txBody>
      </p:sp>
      <p:sp>
        <p:nvSpPr>
          <p:cNvPr id="19" name="Segnaposto testo 18">
            <a:extLst>
              <a:ext uri="{FF2B5EF4-FFF2-40B4-BE49-F238E27FC236}">
                <a16:creationId xmlns:a16="http://schemas.microsoft.com/office/drawing/2014/main" id="{8D1337E0-6E78-4990-907E-61205B099EB5}"/>
              </a:ext>
            </a:extLst>
          </p:cNvPr>
          <p:cNvSpPr>
            <a:spLocks noGrp="1"/>
          </p:cNvSpPr>
          <p:nvPr>
            <p:ph type="body" sz="quarter" idx="10" hasCustomPrompt="1"/>
          </p:nvPr>
        </p:nvSpPr>
        <p:spPr>
          <a:xfrm>
            <a:off x="8677923" y="5905020"/>
            <a:ext cx="2938077" cy="846510"/>
          </a:xfrm>
        </p:spPr>
        <p:txBody>
          <a:bodyPr anchor="b">
            <a:normAutofit/>
          </a:bodyPr>
          <a:lstStyle>
            <a:lvl1pPr algn="r">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Authors </a:t>
            </a:r>
          </a:p>
        </p:txBody>
      </p:sp>
      <p:sp>
        <p:nvSpPr>
          <p:cNvPr id="146" name="Segnaposto testo 18">
            <a:extLst>
              <a:ext uri="{FF2B5EF4-FFF2-40B4-BE49-F238E27FC236}">
                <a16:creationId xmlns:a16="http://schemas.microsoft.com/office/drawing/2014/main" id="{05761EEE-B1DC-4075-9747-F77206BD1AAB}"/>
              </a:ext>
            </a:extLst>
          </p:cNvPr>
          <p:cNvSpPr>
            <a:spLocks noGrp="1"/>
          </p:cNvSpPr>
          <p:nvPr>
            <p:ph type="body" sz="quarter" idx="11" hasCustomPrompt="1"/>
          </p:nvPr>
        </p:nvSpPr>
        <p:spPr>
          <a:xfrm>
            <a:off x="576002" y="5148874"/>
            <a:ext cx="11039999" cy="252000"/>
          </a:xfrm>
        </p:spPr>
        <p:txBody>
          <a:bodyPr anchor="ctr">
            <a:noAutofit/>
          </a:bodyPr>
          <a:lstStyle>
            <a:lvl1pPr algn="l">
              <a:defRPr sz="1400" i="1">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Date and place</a:t>
            </a:r>
          </a:p>
        </p:txBody>
      </p:sp>
      <p:sp>
        <p:nvSpPr>
          <p:cNvPr id="133" name="Segnaposto testo 18">
            <a:extLst>
              <a:ext uri="{FF2B5EF4-FFF2-40B4-BE49-F238E27FC236}">
                <a16:creationId xmlns:a16="http://schemas.microsoft.com/office/drawing/2014/main" id="{8D1337E0-6E78-4990-907E-61205B099EB5}"/>
              </a:ext>
            </a:extLst>
          </p:cNvPr>
          <p:cNvSpPr>
            <a:spLocks noGrp="1"/>
          </p:cNvSpPr>
          <p:nvPr>
            <p:ph type="body" sz="quarter" idx="12" hasCustomPrompt="1"/>
          </p:nvPr>
        </p:nvSpPr>
        <p:spPr>
          <a:xfrm>
            <a:off x="5588866" y="5905020"/>
            <a:ext cx="2938077" cy="846510"/>
          </a:xfrm>
        </p:spPr>
        <p:txBody>
          <a:bodyPr anchor="b">
            <a:normAutofit/>
          </a:bodyPr>
          <a:lstStyle>
            <a:lvl1pPr algn="r">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Additional authors</a:t>
            </a:r>
          </a:p>
        </p:txBody>
      </p:sp>
      <p:pic>
        <p:nvPicPr>
          <p:cNvPr id="384" name="Picture 4" descr="Y:\IMMAGINE _COORDINATA_2014\LOGO_UFFICIALE\01_Polimi_centrato\eps\01_Polimi_centrato_COL_negativ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029200" y="2243829"/>
            <a:ext cx="2133600" cy="1573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227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multiple_lines">
    <p:spTree>
      <p:nvGrpSpPr>
        <p:cNvPr id="1" name=""/>
        <p:cNvGrpSpPr/>
        <p:nvPr/>
      </p:nvGrpSpPr>
      <p:grpSpPr>
        <a:xfrm>
          <a:off x="0" y="0"/>
          <a:ext cx="0" cy="0"/>
          <a:chOff x="0" y="0"/>
          <a:chExt cx="0" cy="0"/>
        </a:xfrm>
      </p:grpSpPr>
      <p:pic>
        <p:nvPicPr>
          <p:cNvPr id="289" name="Immagine 1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4292817"/>
          </a:xfrm>
          <a:prstGeom prst="rect">
            <a:avLst/>
          </a:prstGeom>
        </p:spPr>
      </p:pic>
      <p:sp>
        <p:nvSpPr>
          <p:cNvPr id="136" name="Rettangolo 167"/>
          <p:cNvSpPr/>
          <p:nvPr userDrawn="1"/>
        </p:nvSpPr>
        <p:spPr>
          <a:xfrm>
            <a:off x="0" y="3906000"/>
            <a:ext cx="12192000" cy="2952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endParaRPr lang="it-IT" sz="1800"/>
          </a:p>
        </p:txBody>
      </p:sp>
      <p:grpSp>
        <p:nvGrpSpPr>
          <p:cNvPr id="137" name="Gruppo 168"/>
          <p:cNvGrpSpPr/>
          <p:nvPr userDrawn="1"/>
        </p:nvGrpSpPr>
        <p:grpSpPr>
          <a:xfrm>
            <a:off x="71569" y="3912903"/>
            <a:ext cx="12048863" cy="180000"/>
            <a:chOff x="1218340" y="275867"/>
            <a:chExt cx="17715122" cy="567843"/>
          </a:xfrm>
        </p:grpSpPr>
        <p:cxnSp>
          <p:nvCxnSpPr>
            <p:cNvPr id="138"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0"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1"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2"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3"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4"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5"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6"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7"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8"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9"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0"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1"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2"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3"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4"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5"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6"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7"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8"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9"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0"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1"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2"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3"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4"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5"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6"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7"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8"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9"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0"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1"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2"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3"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4"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5"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6"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7"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8"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9"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0"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1"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2"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3"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4"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5"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6"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7"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8"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9"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0"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1"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2"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3"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4"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5"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6"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7"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8"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9"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0"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1"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2"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3"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4"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5"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6"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7"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8"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9"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0"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1"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2"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3"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4"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5"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6"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7"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8"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9"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0"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1"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2"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3"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4"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5"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6"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7"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8"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9"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0"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hasCustomPrompt="1"/>
          </p:nvPr>
        </p:nvSpPr>
        <p:spPr>
          <a:xfrm>
            <a:off x="576000" y="4149724"/>
            <a:ext cx="11040000" cy="936000"/>
          </a:xfrm>
        </p:spPr>
        <p:txBody>
          <a:bodyPr anchor="t">
            <a:noAutofit/>
          </a:bodyPr>
          <a:lstStyle>
            <a:lvl1pPr algn="l">
              <a:defRPr sz="30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Title</a:t>
            </a:r>
          </a:p>
        </p:txBody>
      </p:sp>
      <p:sp>
        <p:nvSpPr>
          <p:cNvPr id="3" name="Sottotitolo 2"/>
          <p:cNvSpPr>
            <a:spLocks noGrp="1"/>
          </p:cNvSpPr>
          <p:nvPr>
            <p:ph type="subTitle" idx="1" hasCustomPrompt="1"/>
          </p:nvPr>
        </p:nvSpPr>
        <p:spPr>
          <a:xfrm>
            <a:off x="574210" y="5154215"/>
            <a:ext cx="6944191" cy="644335"/>
          </a:xfrm>
        </p:spPr>
        <p:txBody>
          <a:bodyPr anchor="t"/>
          <a:lstStyle>
            <a:lvl1pPr marL="0" marR="0" indent="0" algn="l" defTabSz="457200" rtl="0" eaLnBrk="1" fontAlgn="auto" latinLnBrk="0" hangingPunct="1">
              <a:lnSpc>
                <a:spcPct val="100000"/>
              </a:lnSpc>
              <a:spcBef>
                <a:spcPts val="0"/>
              </a:spcBef>
              <a:spcAft>
                <a:spcPts val="0"/>
              </a:spcAft>
              <a:buClrTx/>
              <a:buSzTx/>
              <a:buFont typeface="Wingdings" charset="2"/>
              <a:buNone/>
              <a:tabLst/>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Subtitle</a:t>
            </a:r>
          </a:p>
          <a:p>
            <a:endParaRPr lang="it-IT"/>
          </a:p>
        </p:txBody>
      </p:sp>
      <p:sp>
        <p:nvSpPr>
          <p:cNvPr id="19" name="Segnaposto testo 18">
            <a:extLst>
              <a:ext uri="{FF2B5EF4-FFF2-40B4-BE49-F238E27FC236}">
                <a16:creationId xmlns:a16="http://schemas.microsoft.com/office/drawing/2014/main" id="{8D1337E0-6E78-4990-907E-61205B099EB5}"/>
              </a:ext>
            </a:extLst>
          </p:cNvPr>
          <p:cNvSpPr>
            <a:spLocks noGrp="1"/>
          </p:cNvSpPr>
          <p:nvPr>
            <p:ph type="body" sz="quarter" idx="10" hasCustomPrompt="1"/>
          </p:nvPr>
        </p:nvSpPr>
        <p:spPr>
          <a:xfrm>
            <a:off x="8677923" y="5905020"/>
            <a:ext cx="2938077" cy="846510"/>
          </a:xfrm>
        </p:spPr>
        <p:txBody>
          <a:bodyPr anchor="b">
            <a:normAutofit/>
          </a:bodyPr>
          <a:lstStyle>
            <a:lvl1pPr algn="r">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Authors </a:t>
            </a:r>
          </a:p>
        </p:txBody>
      </p:sp>
      <p:sp>
        <p:nvSpPr>
          <p:cNvPr id="146" name="Segnaposto testo 18">
            <a:extLst>
              <a:ext uri="{FF2B5EF4-FFF2-40B4-BE49-F238E27FC236}">
                <a16:creationId xmlns:a16="http://schemas.microsoft.com/office/drawing/2014/main" id="{05761EEE-B1DC-4075-9747-F77206BD1AAB}"/>
              </a:ext>
            </a:extLst>
          </p:cNvPr>
          <p:cNvSpPr>
            <a:spLocks noGrp="1"/>
          </p:cNvSpPr>
          <p:nvPr>
            <p:ph type="body" sz="quarter" idx="11" hasCustomPrompt="1"/>
          </p:nvPr>
        </p:nvSpPr>
        <p:spPr>
          <a:xfrm>
            <a:off x="7564159" y="5194138"/>
            <a:ext cx="4051839" cy="324000"/>
          </a:xfrm>
        </p:spPr>
        <p:txBody>
          <a:bodyPr anchor="t">
            <a:noAutofit/>
          </a:bodyPr>
          <a:lstStyle>
            <a:lvl1pPr algn="r">
              <a:defRPr sz="1400" i="1">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Date and place</a:t>
            </a:r>
          </a:p>
        </p:txBody>
      </p:sp>
      <p:sp>
        <p:nvSpPr>
          <p:cNvPr id="133" name="Segnaposto testo 18">
            <a:extLst>
              <a:ext uri="{FF2B5EF4-FFF2-40B4-BE49-F238E27FC236}">
                <a16:creationId xmlns:a16="http://schemas.microsoft.com/office/drawing/2014/main" id="{8D1337E0-6E78-4990-907E-61205B099EB5}"/>
              </a:ext>
            </a:extLst>
          </p:cNvPr>
          <p:cNvSpPr>
            <a:spLocks noGrp="1"/>
          </p:cNvSpPr>
          <p:nvPr>
            <p:ph type="body" sz="quarter" idx="12" hasCustomPrompt="1"/>
          </p:nvPr>
        </p:nvSpPr>
        <p:spPr>
          <a:xfrm>
            <a:off x="5588866" y="5905020"/>
            <a:ext cx="2938077" cy="846510"/>
          </a:xfrm>
        </p:spPr>
        <p:txBody>
          <a:bodyPr anchor="b">
            <a:normAutofit/>
          </a:bodyPr>
          <a:lstStyle>
            <a:lvl1pPr algn="r">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Additional authors</a:t>
            </a:r>
          </a:p>
        </p:txBody>
      </p:sp>
      <p:pic>
        <p:nvPicPr>
          <p:cNvPr id="381" name="Picture 4" descr="Y:\IMMAGINE _COORDINATA_2014\LOGO_UFFICIALE\01_Polimi_centrato\eps\01_Polimi_centrato_COL_negativ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029200" y="2243829"/>
            <a:ext cx="2133600" cy="1573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86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subtitle_content">
    <p:spTree>
      <p:nvGrpSpPr>
        <p:cNvPr id="1" name=""/>
        <p:cNvGrpSpPr/>
        <p:nvPr/>
      </p:nvGrpSpPr>
      <p:grpSpPr>
        <a:xfrm>
          <a:off x="0" y="0"/>
          <a:ext cx="0" cy="0"/>
          <a:chOff x="0" y="0"/>
          <a:chExt cx="0" cy="0"/>
        </a:xfrm>
      </p:grpSpPr>
      <p:sp>
        <p:nvSpPr>
          <p:cNvPr id="129" name="Rettangolo 128"/>
          <p:cNvSpPr/>
          <p:nvPr userDrawn="1"/>
        </p:nvSpPr>
        <p:spPr>
          <a:xfrm>
            <a:off x="0" y="6462000"/>
            <a:ext cx="12192000" cy="396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53" name="Rettangolo 252"/>
          <p:cNvSpPr/>
          <p:nvPr userDrawn="1"/>
        </p:nvSpPr>
        <p:spPr>
          <a:xfrm>
            <a:off x="0" y="1"/>
            <a:ext cx="12192000" cy="1008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480000" y="51321"/>
            <a:ext cx="11232000" cy="468000"/>
          </a:xfrm>
        </p:spPr>
        <p:txBody>
          <a:bodyPr anchor="ctr">
            <a:noAutofit/>
          </a:bodyPr>
          <a:lstStyle>
            <a:lvl1pPr>
              <a:defRPr sz="2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Title</a:t>
            </a:r>
          </a:p>
        </p:txBody>
      </p:sp>
      <p:grpSp>
        <p:nvGrpSpPr>
          <p:cNvPr id="132" name="Gruppo 131"/>
          <p:cNvGrpSpPr/>
          <p:nvPr userDrawn="1"/>
        </p:nvGrpSpPr>
        <p:grpSpPr>
          <a:xfrm>
            <a:off x="63103" y="888924"/>
            <a:ext cx="12048863" cy="11899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1" name="Segnaposto numero diapositiva 5">
            <a:extLst>
              <a:ext uri="{FF2B5EF4-FFF2-40B4-BE49-F238E27FC236}">
                <a16:creationId xmlns:a16="http://schemas.microsoft.com/office/drawing/2014/main" id="{8DE9178E-CBB0-470B-AB53-9BE95AF3121C}"/>
              </a:ext>
            </a:extLst>
          </p:cNvPr>
          <p:cNvSpPr>
            <a:spLocks noGrp="1"/>
          </p:cNvSpPr>
          <p:nvPr>
            <p:ph type="sldNum" sz="quarter" idx="12"/>
          </p:nvPr>
        </p:nvSpPr>
        <p:spPr>
          <a:xfrm>
            <a:off x="44886" y="6477439"/>
            <a:ext cx="625725" cy="365125"/>
          </a:xfrm>
          <a:prstGeom prst="rect">
            <a:avLst/>
          </a:prstGeom>
        </p:spPr>
        <p:txBody>
          <a:bodyPr anchor="ctr"/>
          <a:lstStyle>
            <a:lvl1pPr>
              <a:defRPr sz="14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7834947A-1B05-2B43-AD85-E646CE852B9E}" type="slidenum">
              <a:rPr lang="it-IT" smtClean="0"/>
              <a:pPr/>
              <a:t>‹N›</a:t>
            </a:fld>
            <a:endParaRPr lang="it-IT"/>
          </a:p>
        </p:txBody>
      </p:sp>
      <p:sp>
        <p:nvSpPr>
          <p:cNvPr id="5" name="Segnaposto testo 4">
            <a:extLst>
              <a:ext uri="{FF2B5EF4-FFF2-40B4-BE49-F238E27FC236}">
                <a16:creationId xmlns:a16="http://schemas.microsoft.com/office/drawing/2014/main" id="{7112090F-CC85-4A34-B91A-E00C82D3B31C}"/>
              </a:ext>
            </a:extLst>
          </p:cNvPr>
          <p:cNvSpPr>
            <a:spLocks noGrp="1"/>
          </p:cNvSpPr>
          <p:nvPr>
            <p:ph type="body" sz="quarter" idx="13" hasCustomPrompt="1"/>
          </p:nvPr>
        </p:nvSpPr>
        <p:spPr>
          <a:xfrm>
            <a:off x="480000" y="569532"/>
            <a:ext cx="11232000" cy="288000"/>
          </a:xfrm>
        </p:spPr>
        <p:txBody>
          <a:bodyPr anchor="ctr">
            <a:noAutofit/>
          </a:bodyPr>
          <a:lstStyle>
            <a:lvl1pPr>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Subtitle</a:t>
            </a:r>
          </a:p>
        </p:txBody>
      </p:sp>
      <p:sp>
        <p:nvSpPr>
          <p:cNvPr id="255" name="Segnaposto contenuto 2"/>
          <p:cNvSpPr>
            <a:spLocks noGrp="1"/>
          </p:cNvSpPr>
          <p:nvPr>
            <p:ph idx="1"/>
          </p:nvPr>
        </p:nvSpPr>
        <p:spPr>
          <a:xfrm>
            <a:off x="480000" y="1127986"/>
            <a:ext cx="11232000" cy="5220000"/>
          </a:xfrm>
        </p:spPr>
        <p:txBody>
          <a:bodyPr>
            <a:normAutofit/>
          </a:bodyPr>
          <a:lstStyle>
            <a:lvl1pPr>
              <a:defRPr sz="18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742950" indent="-285750">
              <a:buSzPct val="80000"/>
              <a:buFont typeface="Wingdings" panose="05000000000000000000" pitchFamily="2" charset="2"/>
              <a:buChar char="§"/>
              <a:defRPr sz="18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pic>
        <p:nvPicPr>
          <p:cNvPr id="258" name="Picture 2" descr="Y:\IMMAGINE _COORDINATA_2014\PPT\modello1\loghi_PNG\03_Polimi_logotipo_bandiera-1rig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205864" y="6516603"/>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175811"/>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_title_content">
    <p:spTree>
      <p:nvGrpSpPr>
        <p:cNvPr id="1" name=""/>
        <p:cNvGrpSpPr/>
        <p:nvPr/>
      </p:nvGrpSpPr>
      <p:grpSpPr>
        <a:xfrm>
          <a:off x="0" y="0"/>
          <a:ext cx="0" cy="0"/>
          <a:chOff x="0" y="0"/>
          <a:chExt cx="0" cy="0"/>
        </a:xfrm>
      </p:grpSpPr>
      <p:sp>
        <p:nvSpPr>
          <p:cNvPr id="129" name="Rettangolo 128"/>
          <p:cNvSpPr/>
          <p:nvPr userDrawn="1"/>
        </p:nvSpPr>
        <p:spPr>
          <a:xfrm>
            <a:off x="0" y="6462000"/>
            <a:ext cx="12192000" cy="396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53" name="Rettangolo 252"/>
          <p:cNvSpPr/>
          <p:nvPr userDrawn="1"/>
        </p:nvSpPr>
        <p:spPr>
          <a:xfrm>
            <a:off x="0" y="1"/>
            <a:ext cx="12192000" cy="1008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480000" y="386601"/>
            <a:ext cx="11232000" cy="468000"/>
          </a:xfrm>
        </p:spPr>
        <p:txBody>
          <a:bodyPr anchor="ctr">
            <a:noAutofit/>
          </a:bodyPr>
          <a:lstStyle>
            <a:lvl1pPr>
              <a:defRPr sz="2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Title</a:t>
            </a:r>
          </a:p>
        </p:txBody>
      </p:sp>
      <p:sp>
        <p:nvSpPr>
          <p:cNvPr id="3" name="Segnaposto contenuto 2"/>
          <p:cNvSpPr>
            <a:spLocks noGrp="1"/>
          </p:cNvSpPr>
          <p:nvPr>
            <p:ph idx="1"/>
          </p:nvPr>
        </p:nvSpPr>
        <p:spPr>
          <a:xfrm>
            <a:off x="480000" y="1127986"/>
            <a:ext cx="11232000" cy="5220000"/>
          </a:xfrm>
        </p:spPr>
        <p:txBody>
          <a:bodyPr>
            <a:normAutofit/>
          </a:bodyPr>
          <a:lstStyle>
            <a:lvl1pPr>
              <a:defRPr sz="18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742950" indent="-285750">
              <a:buSzPct val="80000"/>
              <a:buFont typeface="Wingdings" panose="05000000000000000000" pitchFamily="2" charset="2"/>
              <a:buChar char="§"/>
              <a:defRPr sz="18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grpSp>
        <p:nvGrpSpPr>
          <p:cNvPr id="132" name="Gruppo 131"/>
          <p:cNvGrpSpPr/>
          <p:nvPr userDrawn="1"/>
        </p:nvGrpSpPr>
        <p:grpSpPr>
          <a:xfrm>
            <a:off x="63103" y="888924"/>
            <a:ext cx="12048863" cy="11899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1" name="Segnaposto numero diapositiva 5">
            <a:extLst>
              <a:ext uri="{FF2B5EF4-FFF2-40B4-BE49-F238E27FC236}">
                <a16:creationId xmlns:a16="http://schemas.microsoft.com/office/drawing/2014/main" id="{8DE9178E-CBB0-470B-AB53-9BE95AF3121C}"/>
              </a:ext>
            </a:extLst>
          </p:cNvPr>
          <p:cNvSpPr>
            <a:spLocks noGrp="1"/>
          </p:cNvSpPr>
          <p:nvPr>
            <p:ph type="sldNum" sz="quarter" idx="12"/>
          </p:nvPr>
        </p:nvSpPr>
        <p:spPr>
          <a:xfrm>
            <a:off x="44886" y="6477439"/>
            <a:ext cx="625725" cy="365125"/>
          </a:xfrm>
          <a:prstGeom prst="rect">
            <a:avLst/>
          </a:prstGeom>
        </p:spPr>
        <p:txBody>
          <a:bodyPr anchor="ctr"/>
          <a:lstStyle>
            <a:lvl1pPr>
              <a:defRPr sz="14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7834947A-1B05-2B43-AD85-E646CE852B9E}" type="slidenum">
              <a:rPr lang="it-IT" smtClean="0"/>
              <a:pPr/>
              <a:t>‹N›</a:t>
            </a:fld>
            <a:endParaRPr lang="it-IT"/>
          </a:p>
        </p:txBody>
      </p:sp>
      <p:sp>
        <p:nvSpPr>
          <p:cNvPr id="5" name="Segnaposto testo 4">
            <a:extLst>
              <a:ext uri="{FF2B5EF4-FFF2-40B4-BE49-F238E27FC236}">
                <a16:creationId xmlns:a16="http://schemas.microsoft.com/office/drawing/2014/main" id="{7112090F-CC85-4A34-B91A-E00C82D3B31C}"/>
              </a:ext>
            </a:extLst>
          </p:cNvPr>
          <p:cNvSpPr>
            <a:spLocks noGrp="1"/>
          </p:cNvSpPr>
          <p:nvPr>
            <p:ph type="body" sz="quarter" idx="13" hasCustomPrompt="1"/>
          </p:nvPr>
        </p:nvSpPr>
        <p:spPr>
          <a:xfrm>
            <a:off x="480000" y="51321"/>
            <a:ext cx="11232000" cy="288000"/>
          </a:xfrm>
        </p:spPr>
        <p:txBody>
          <a:bodyPr anchor="ctr">
            <a:noAutofit/>
          </a:bodyPr>
          <a:lstStyle>
            <a:lvl1pPr>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Section title</a:t>
            </a:r>
          </a:p>
        </p:txBody>
      </p:sp>
      <p:sp>
        <p:nvSpPr>
          <p:cNvPr id="256" name="Footer Placeholder 3"/>
          <p:cNvSpPr>
            <a:spLocks noGrp="1"/>
          </p:cNvSpPr>
          <p:nvPr>
            <p:ph type="ftr" sz="quarter" idx="14"/>
          </p:nvPr>
        </p:nvSpPr>
        <p:spPr>
          <a:xfrm>
            <a:off x="953190" y="6477438"/>
            <a:ext cx="5184988" cy="365125"/>
          </a:xfrm>
        </p:spPr>
        <p:txBody>
          <a:bodyPr/>
          <a:lstStyle>
            <a:lvl1pPr algn="l">
              <a:defRPr sz="14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Presenter name / custom text</a:t>
            </a:r>
            <a:endParaRPr lang="en-US"/>
          </a:p>
        </p:txBody>
      </p:sp>
      <p:pic>
        <p:nvPicPr>
          <p:cNvPr id="258" name="Picture 2" descr="Y:\IMMAGINE _COORDINATA_2014\PPT\modello1\loghi_PNG\03_Polimi_logotipo_bandiera-1rig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205864" y="6516603"/>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004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129" name="Rettangolo 128"/>
          <p:cNvSpPr/>
          <p:nvPr userDrawn="1"/>
        </p:nvSpPr>
        <p:spPr>
          <a:xfrm>
            <a:off x="0" y="6462000"/>
            <a:ext cx="12192000" cy="396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53" name="Rettangolo 252"/>
          <p:cNvSpPr/>
          <p:nvPr userDrawn="1"/>
        </p:nvSpPr>
        <p:spPr>
          <a:xfrm>
            <a:off x="0" y="1"/>
            <a:ext cx="12192000" cy="1008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480000" y="51320"/>
            <a:ext cx="11232000" cy="792000"/>
          </a:xfrm>
        </p:spPr>
        <p:txBody>
          <a:bodyPr anchor="t">
            <a:noAutofit/>
          </a:bodyPr>
          <a:lstStyle>
            <a:lvl1pPr>
              <a:defRPr sz="2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Title</a:t>
            </a:r>
          </a:p>
        </p:txBody>
      </p:sp>
      <p:grpSp>
        <p:nvGrpSpPr>
          <p:cNvPr id="132" name="Gruppo 131"/>
          <p:cNvGrpSpPr/>
          <p:nvPr userDrawn="1"/>
        </p:nvGrpSpPr>
        <p:grpSpPr>
          <a:xfrm>
            <a:off x="63103" y="888924"/>
            <a:ext cx="12048863" cy="11899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1" name="Segnaposto numero diapositiva 5">
            <a:extLst>
              <a:ext uri="{FF2B5EF4-FFF2-40B4-BE49-F238E27FC236}">
                <a16:creationId xmlns:a16="http://schemas.microsoft.com/office/drawing/2014/main" id="{8DE9178E-CBB0-470B-AB53-9BE95AF3121C}"/>
              </a:ext>
            </a:extLst>
          </p:cNvPr>
          <p:cNvSpPr>
            <a:spLocks noGrp="1"/>
          </p:cNvSpPr>
          <p:nvPr>
            <p:ph type="sldNum" sz="quarter" idx="12"/>
          </p:nvPr>
        </p:nvSpPr>
        <p:spPr>
          <a:xfrm>
            <a:off x="44886" y="6477439"/>
            <a:ext cx="625725" cy="365125"/>
          </a:xfrm>
          <a:prstGeom prst="rect">
            <a:avLst/>
          </a:prstGeom>
        </p:spPr>
        <p:txBody>
          <a:bodyPr anchor="ctr"/>
          <a:lstStyle>
            <a:lvl1pPr>
              <a:defRPr sz="14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7834947A-1B05-2B43-AD85-E646CE852B9E}" type="slidenum">
              <a:rPr lang="it-IT" smtClean="0"/>
              <a:pPr/>
              <a:t>‹N›</a:t>
            </a:fld>
            <a:endParaRPr lang="it-IT"/>
          </a:p>
        </p:txBody>
      </p:sp>
      <p:sp>
        <p:nvSpPr>
          <p:cNvPr id="4" name="Footer Placeholder 3"/>
          <p:cNvSpPr>
            <a:spLocks noGrp="1"/>
          </p:cNvSpPr>
          <p:nvPr>
            <p:ph type="ftr" sz="quarter" idx="14"/>
          </p:nvPr>
        </p:nvSpPr>
        <p:spPr>
          <a:xfrm>
            <a:off x="953190" y="6477438"/>
            <a:ext cx="5184988" cy="365125"/>
          </a:xfrm>
        </p:spPr>
        <p:txBody>
          <a:bodyPr/>
          <a:lstStyle>
            <a:lvl1pPr algn="l">
              <a:defRPr sz="14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Presenter name / custom text</a:t>
            </a:r>
            <a:endParaRPr lang="en-US"/>
          </a:p>
        </p:txBody>
      </p:sp>
      <p:sp>
        <p:nvSpPr>
          <p:cNvPr id="255" name="Segnaposto contenuto 2"/>
          <p:cNvSpPr>
            <a:spLocks noGrp="1"/>
          </p:cNvSpPr>
          <p:nvPr>
            <p:ph idx="1"/>
          </p:nvPr>
        </p:nvSpPr>
        <p:spPr>
          <a:xfrm>
            <a:off x="480000" y="1127986"/>
            <a:ext cx="11232000" cy="5220000"/>
          </a:xfrm>
        </p:spPr>
        <p:txBody>
          <a:bodyPr>
            <a:normAutofit/>
          </a:bodyPr>
          <a:lstStyle>
            <a:lvl1pPr>
              <a:defRPr sz="18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742950" indent="-285750">
              <a:buSzPct val="80000"/>
              <a:buFont typeface="Wingdings" panose="05000000000000000000" pitchFamily="2" charset="2"/>
              <a:buChar char="§"/>
              <a:defRPr sz="18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pic>
        <p:nvPicPr>
          <p:cNvPr id="258" name="Picture 2" descr="Y:\IMMAGINE _COORDINATA_2014\PPT\modello1\loghi_PNG\03_Polimi_logotipo_bandiera-1rig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205864" y="6516603"/>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64926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10" name="Text Placeholder 9"/>
          <p:cNvSpPr>
            <a:spLocks noGrp="1"/>
          </p:cNvSpPr>
          <p:nvPr>
            <p:ph type="body" sz="quarter" idx="12" hasCustomPrompt="1"/>
          </p:nvPr>
        </p:nvSpPr>
        <p:spPr>
          <a:xfrm>
            <a:off x="1640962" y="706919"/>
            <a:ext cx="9011361" cy="752288"/>
          </a:xfrm>
        </p:spPr>
        <p:txBody>
          <a:bodyPr>
            <a:noAutofit/>
          </a:bodyPr>
          <a:lstStyle>
            <a:lvl1pPr algn="ctr">
              <a:defRPr sz="4000" baseline="0"/>
            </a:lvl1pPr>
          </a:lstStyle>
          <a:p>
            <a:pPr lvl="0"/>
            <a:r>
              <a:rPr lang="en-US"/>
              <a:t>Write your thanks</a:t>
            </a:r>
          </a:p>
        </p:txBody>
      </p:sp>
      <p:sp>
        <p:nvSpPr>
          <p:cNvPr id="127" name="Rettangolo 167"/>
          <p:cNvSpPr/>
          <p:nvPr userDrawn="1"/>
        </p:nvSpPr>
        <p:spPr>
          <a:xfrm>
            <a:off x="0" y="3906000"/>
            <a:ext cx="12192000" cy="2952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endParaRPr lang="it-IT" sz="1800"/>
          </a:p>
        </p:txBody>
      </p:sp>
      <p:grpSp>
        <p:nvGrpSpPr>
          <p:cNvPr id="128" name="Gruppo 168"/>
          <p:cNvGrpSpPr/>
          <p:nvPr userDrawn="1"/>
        </p:nvGrpSpPr>
        <p:grpSpPr>
          <a:xfrm>
            <a:off x="71569" y="3912903"/>
            <a:ext cx="12048863" cy="180000"/>
            <a:chOff x="1218340" y="275867"/>
            <a:chExt cx="17715122" cy="567843"/>
          </a:xfrm>
        </p:grpSpPr>
        <p:cxnSp>
          <p:nvCxnSpPr>
            <p:cNvPr id="129"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2"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3"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0"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1"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2"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3"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4"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5"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6"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7"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8"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9"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0"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1"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2"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3"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4"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5"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6"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7"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8"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9"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0"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1"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2"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3"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4"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5"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6"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7"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8"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9"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0"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1"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2"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3"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4"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5"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6"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7"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8"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9"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0"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1"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2"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3"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4"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5"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6"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7"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8"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9"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0"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1"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2"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3"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4"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5"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6"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7"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8"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9"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0"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1"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2"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3"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4"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5"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6"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7"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8"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9"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0"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1"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2"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3"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4"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5"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6"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7"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8"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9"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0"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1"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2"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376" name="Picture 37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32880" y="2055155"/>
            <a:ext cx="2136026" cy="1573200"/>
          </a:xfrm>
          <a:prstGeom prst="rect">
            <a:avLst/>
          </a:prstGeom>
        </p:spPr>
      </p:pic>
    </p:spTree>
    <p:extLst>
      <p:ext uri="{BB962C8B-B14F-4D97-AF65-F5344CB8AC3E}">
        <p14:creationId xmlns:p14="http://schemas.microsoft.com/office/powerpoint/2010/main" val="2530753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thanks_blank">
    <p:spTree>
      <p:nvGrpSpPr>
        <p:cNvPr id="1" name=""/>
        <p:cNvGrpSpPr/>
        <p:nvPr/>
      </p:nvGrpSpPr>
      <p:grpSpPr>
        <a:xfrm>
          <a:off x="0" y="0"/>
          <a:ext cx="0" cy="0"/>
          <a:chOff x="0" y="0"/>
          <a:chExt cx="0" cy="0"/>
        </a:xfrm>
      </p:grpSpPr>
      <p:sp>
        <p:nvSpPr>
          <p:cNvPr id="125" name="Rettangolo 167"/>
          <p:cNvSpPr/>
          <p:nvPr userDrawn="1"/>
        </p:nvSpPr>
        <p:spPr>
          <a:xfrm>
            <a:off x="0" y="3906000"/>
            <a:ext cx="12192000" cy="2952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endParaRPr lang="it-IT" sz="1800"/>
          </a:p>
        </p:txBody>
      </p:sp>
      <p:grpSp>
        <p:nvGrpSpPr>
          <p:cNvPr id="126" name="Gruppo 168"/>
          <p:cNvGrpSpPr/>
          <p:nvPr userDrawn="1"/>
        </p:nvGrpSpPr>
        <p:grpSpPr>
          <a:xfrm>
            <a:off x="71569" y="3912903"/>
            <a:ext cx="12048863" cy="180000"/>
            <a:chOff x="1218340" y="275867"/>
            <a:chExt cx="17715122" cy="567843"/>
          </a:xfrm>
        </p:grpSpPr>
        <p:cxnSp>
          <p:nvCxnSpPr>
            <p:cNvPr id="127"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2"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3"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374" name="Picture 37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32880" y="2012554"/>
            <a:ext cx="2136026" cy="1573200"/>
          </a:xfrm>
          <a:prstGeom prst="rect">
            <a:avLst/>
          </a:prstGeom>
        </p:spPr>
      </p:pic>
    </p:spTree>
    <p:extLst>
      <p:ext uri="{BB962C8B-B14F-4D97-AF65-F5344CB8AC3E}">
        <p14:creationId xmlns:p14="http://schemas.microsoft.com/office/powerpoint/2010/main" val="2811312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_page">
    <p:spTree>
      <p:nvGrpSpPr>
        <p:cNvPr id="1" name=""/>
        <p:cNvGrpSpPr/>
        <p:nvPr/>
      </p:nvGrpSpPr>
      <p:grpSpPr>
        <a:xfrm>
          <a:off x="0" y="0"/>
          <a:ext cx="0" cy="0"/>
          <a:chOff x="0" y="0"/>
          <a:chExt cx="0" cy="0"/>
        </a:xfrm>
      </p:grpSpPr>
      <p:sp>
        <p:nvSpPr>
          <p:cNvPr id="5" name="Segnaposto titolo 1"/>
          <p:cNvSpPr>
            <a:spLocks noGrp="1"/>
          </p:cNvSpPr>
          <p:nvPr>
            <p:ph type="title"/>
          </p:nvPr>
        </p:nvSpPr>
        <p:spPr>
          <a:xfrm>
            <a:off x="384695" y="139166"/>
            <a:ext cx="11441391" cy="840400"/>
          </a:xfrm>
          <a:prstGeom prst="rect">
            <a:avLst/>
          </a:prstGeom>
        </p:spPr>
        <p:txBody>
          <a:bodyPr vert="horz" lIns="91440" tIns="45720" rIns="91440" bIns="45720" rtlCol="0" anchor="t" anchorCtr="0">
            <a:normAutofit/>
          </a:bodyPr>
          <a:lstStyle>
            <a:lvl1pPr>
              <a:defRPr>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Fare clic per modificare lo stile del titolo dello schema</a:t>
            </a:r>
          </a:p>
        </p:txBody>
      </p:sp>
    </p:spTree>
    <p:extLst>
      <p:ext uri="{BB962C8B-B14F-4D97-AF65-F5344CB8AC3E}">
        <p14:creationId xmlns:p14="http://schemas.microsoft.com/office/powerpoint/2010/main" val="368434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384695" y="139166"/>
            <a:ext cx="11441391"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609600" y="1600201"/>
            <a:ext cx="10857936"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numero diapositiva 3">
            <a:extLst>
              <a:ext uri="{FF2B5EF4-FFF2-40B4-BE49-F238E27FC236}">
                <a16:creationId xmlns:a16="http://schemas.microsoft.com/office/drawing/2014/main" id="{12658B25-F55A-4B80-8181-F730C23E0BAA}"/>
              </a:ext>
            </a:extLst>
          </p:cNvPr>
          <p:cNvSpPr>
            <a:spLocks noGrp="1"/>
          </p:cNvSpPr>
          <p:nvPr>
            <p:ph type="sldNum" sz="quarter" idx="4"/>
          </p:nvPr>
        </p:nvSpPr>
        <p:spPr>
          <a:xfrm>
            <a:off x="4733789" y="6321426"/>
            <a:ext cx="2743200" cy="365125"/>
          </a:xfrm>
          <a:prstGeom prst="rect">
            <a:avLst/>
          </a:prstGeom>
        </p:spPr>
        <p:txBody>
          <a:bodyPr vert="horz" lIns="91440" tIns="45720" rIns="91440" bIns="45720" rtlCol="0" anchor="ctr"/>
          <a:lstStyle>
            <a:lvl1pPr algn="ctr">
              <a:defRPr sz="1200">
                <a:solidFill>
                  <a:schemeClr val="tx1">
                    <a:tint val="75000"/>
                  </a:schemeClr>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EB409D64-1327-4CD7-B94C-0F8B54FDC925}" type="slidenum">
              <a:rPr lang="it-IT" smtClean="0"/>
              <a:pPr/>
              <a:t>‹N›</a:t>
            </a:fld>
            <a:endParaRPr lang="it-IT"/>
          </a:p>
        </p:txBody>
      </p:sp>
      <p:sp>
        <p:nvSpPr>
          <p:cNvPr id="6" name="Footer Placeholder 5"/>
          <p:cNvSpPr>
            <a:spLocks noGrp="1"/>
          </p:cNvSpPr>
          <p:nvPr>
            <p:ph type="ftr" sz="quarter" idx="3"/>
          </p:nvPr>
        </p:nvSpPr>
        <p:spPr>
          <a:xfrm>
            <a:off x="609599" y="6321426"/>
            <a:ext cx="3889895" cy="365125"/>
          </a:xfrm>
          <a:prstGeom prst="rect">
            <a:avLst/>
          </a:prstGeom>
        </p:spPr>
        <p:txBody>
          <a:bodyPr vert="horz" lIns="91440" tIns="45720" rIns="91440" bIns="45720" rtlCol="0" anchor="ctr"/>
          <a:lstStyle>
            <a:lvl1pPr algn="ctr">
              <a:defRPr sz="1200">
                <a:solidFill>
                  <a:schemeClr val="tx1">
                    <a:tint val="75000"/>
                  </a:schemeClr>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endParaRPr lang="en-US"/>
          </a:p>
        </p:txBody>
      </p:sp>
    </p:spTree>
    <p:extLst>
      <p:ext uri="{BB962C8B-B14F-4D97-AF65-F5344CB8AC3E}">
        <p14:creationId xmlns:p14="http://schemas.microsoft.com/office/powerpoint/2010/main" val="115506943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hf hdr="0" ftr="0" dt="0"/>
  <p:txStyles>
    <p:titleStyle>
      <a:lvl1pPr marL="0" indent="0" algn="l" defTabSz="457200" rtl="0" eaLnBrk="1" latinLnBrk="0" hangingPunct="1">
        <a:spcBef>
          <a:spcPct val="0"/>
        </a:spcBef>
        <a:buNone/>
        <a:defRPr sz="2200" b="1" kern="12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742950" indent="-285750" algn="l" defTabSz="457200" rtl="0" eaLnBrk="1" latinLnBrk="0" hangingPunct="1">
        <a:spcBef>
          <a:spcPct val="20000"/>
        </a:spcBef>
        <a:buFont typeface="Arial"/>
        <a:buChar char="–"/>
        <a:defRPr sz="2200" kern="120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marL="1143000" indent="-228600" algn="l" defTabSz="457200" rtl="0" eaLnBrk="1" latinLnBrk="0" hangingPunct="1">
        <a:spcBef>
          <a:spcPct val="20000"/>
        </a:spcBef>
        <a:buFont typeface="Arial"/>
        <a:buChar char="•"/>
        <a:defRPr sz="2200" kern="120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marL="1600200" indent="-228600" algn="l" defTabSz="457200" rtl="0" eaLnBrk="1" latinLnBrk="0" hangingPunct="1">
        <a:spcBef>
          <a:spcPct val="20000"/>
        </a:spcBef>
        <a:buFont typeface="Arial"/>
        <a:buChar char="–"/>
        <a:defRPr sz="2200" kern="120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marL="2057400" indent="-228600" algn="l" defTabSz="457200" rtl="0" eaLnBrk="1" latinLnBrk="0" hangingPunct="1">
        <a:spcBef>
          <a:spcPct val="20000"/>
        </a:spcBef>
        <a:buFont typeface="Arial"/>
        <a:buChar char="»"/>
        <a:defRPr sz="2200" kern="120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hyperlink" Target="https://www.cs.cmu.edu/~sandholm/potential-aware_imperfect-recall.aaai14.pdf"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arxiv.org/pdf/1407.5042v1"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jeskola.net/cfr/demo/"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hyperlink" Target="http://papers.nips.cc/paper/7993-depth-limited-solving-for-imperfect-information-games&#8203;&#160;%20&#8203;"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de-DE">
                <a:latin typeface="Malgun Gothic Semilight"/>
                <a:ea typeface="Malgun Gothic Semilight"/>
                <a:cs typeface="Calibri Light"/>
              </a:rPr>
              <a:t>Economics and </a:t>
            </a:r>
            <a:r>
              <a:rPr lang="de-DE" err="1">
                <a:latin typeface="Malgun Gothic Semilight"/>
                <a:ea typeface="Malgun Gothic Semilight"/>
                <a:cs typeface="Calibri Light"/>
              </a:rPr>
              <a:t>Computations</a:t>
            </a:r>
            <a:r>
              <a:rPr lang="de-DE">
                <a:latin typeface="Malgun Gothic Semilight"/>
                <a:ea typeface="Malgun Gothic Semilight"/>
                <a:cs typeface="Calibri Light"/>
              </a:rPr>
              <a:t> – Project </a:t>
            </a:r>
            <a:r>
              <a:rPr lang="de-DE" err="1">
                <a:latin typeface="Malgun Gothic Semilight"/>
                <a:ea typeface="Malgun Gothic Semilight"/>
                <a:cs typeface="Calibri Light"/>
              </a:rPr>
              <a:t>Presentation</a:t>
            </a:r>
            <a:endParaRPr lang="de-DE" err="1"/>
          </a:p>
        </p:txBody>
      </p:sp>
      <p:sp>
        <p:nvSpPr>
          <p:cNvPr id="3" name="Sottotitolo 2"/>
          <p:cNvSpPr>
            <a:spLocks noGrp="1"/>
          </p:cNvSpPr>
          <p:nvPr>
            <p:ph type="subTitle" idx="1"/>
          </p:nvPr>
        </p:nvSpPr>
        <p:spPr/>
        <p:txBody>
          <a:bodyPr vert="horz" lIns="91440" tIns="45720" rIns="91440" bIns="45720" rtlCol="0" anchor="t">
            <a:normAutofit/>
          </a:bodyPr>
          <a:lstStyle/>
          <a:p>
            <a:r>
              <a:rPr lang="de-DE">
                <a:latin typeface="Malgun Gothic Semilight"/>
                <a:ea typeface="Malgun Gothic Semilight"/>
                <a:cs typeface="Malgun Gothic Semilight"/>
              </a:rPr>
              <a:t>Leduc Poker Solver</a:t>
            </a:r>
            <a:endParaRPr lang="it-IT"/>
          </a:p>
        </p:txBody>
      </p:sp>
      <p:sp>
        <p:nvSpPr>
          <p:cNvPr id="4" name="Segnaposto testo 3">
            <a:extLst>
              <a:ext uri="{FF2B5EF4-FFF2-40B4-BE49-F238E27FC236}">
                <a16:creationId xmlns:a16="http://schemas.microsoft.com/office/drawing/2014/main" id="{256FF7D3-6D1D-4A2B-9B57-28157F28D2B9}"/>
              </a:ext>
            </a:extLst>
          </p:cNvPr>
          <p:cNvSpPr>
            <a:spLocks noGrp="1"/>
          </p:cNvSpPr>
          <p:nvPr>
            <p:ph type="body" sz="quarter" idx="10"/>
          </p:nvPr>
        </p:nvSpPr>
        <p:spPr>
          <a:xfrm>
            <a:off x="8677923" y="5594942"/>
            <a:ext cx="2938077" cy="1156588"/>
          </a:xfrm>
        </p:spPr>
        <p:txBody>
          <a:bodyPr>
            <a:normAutofit/>
          </a:bodyPr>
          <a:lstStyle/>
          <a:p>
            <a:r>
              <a:rPr lang="it-IT" dirty="0"/>
              <a:t>Luca Carminati</a:t>
            </a:r>
          </a:p>
          <a:p>
            <a:r>
              <a:rPr lang="it-IT" dirty="0">
                <a:latin typeface="Malgun Gothic Semilight"/>
                <a:ea typeface="Malgun Gothic Semilight"/>
                <a:cs typeface="Malgun Gothic Semilight"/>
              </a:rPr>
              <a:t>Teresa Costa </a:t>
            </a:r>
            <a:r>
              <a:rPr lang="it-IT" dirty="0" err="1">
                <a:latin typeface="Malgun Gothic Semilight"/>
                <a:ea typeface="Malgun Gothic Semilight"/>
                <a:cs typeface="Malgun Gothic Semilight"/>
              </a:rPr>
              <a:t>Cañones</a:t>
            </a:r>
            <a:endParaRPr lang="it-IT" dirty="0"/>
          </a:p>
          <a:p>
            <a:r>
              <a:rPr lang="it-IT" dirty="0"/>
              <a:t>Robert Stefano </a:t>
            </a:r>
            <a:r>
              <a:rPr lang="it-IT" dirty="0" err="1"/>
              <a:t>Chinga</a:t>
            </a:r>
            <a:endParaRPr lang="it-IT" dirty="0"/>
          </a:p>
        </p:txBody>
      </p:sp>
      <p:sp>
        <p:nvSpPr>
          <p:cNvPr id="5" name="Segnaposto testo 4">
            <a:extLst>
              <a:ext uri="{FF2B5EF4-FFF2-40B4-BE49-F238E27FC236}">
                <a16:creationId xmlns:a16="http://schemas.microsoft.com/office/drawing/2014/main" id="{C5E6B94E-DA87-4287-A39C-CC0D699BC5AC}"/>
              </a:ext>
            </a:extLst>
          </p:cNvPr>
          <p:cNvSpPr>
            <a:spLocks noGrp="1"/>
          </p:cNvSpPr>
          <p:nvPr>
            <p:ph type="body" sz="quarter" idx="11"/>
          </p:nvPr>
        </p:nvSpPr>
        <p:spPr/>
        <p:txBody>
          <a:bodyPr/>
          <a:lstStyle/>
          <a:p>
            <a:r>
              <a:rPr lang="it-IT"/>
              <a:t>11</a:t>
            </a:r>
            <a:r>
              <a:rPr lang="it-IT" baseline="30000"/>
              <a:t>th</a:t>
            </a:r>
            <a:r>
              <a:rPr lang="it-IT"/>
              <a:t>July 2020</a:t>
            </a:r>
          </a:p>
        </p:txBody>
      </p:sp>
    </p:spTree>
    <p:extLst>
      <p:ext uri="{BB962C8B-B14F-4D97-AF65-F5344CB8AC3E}">
        <p14:creationId xmlns:p14="http://schemas.microsoft.com/office/powerpoint/2010/main" val="3962583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98672B-E6CA-421E-978F-49AA7DA142DE}"/>
              </a:ext>
            </a:extLst>
          </p:cNvPr>
          <p:cNvSpPr>
            <a:spLocks noGrp="1"/>
          </p:cNvSpPr>
          <p:nvPr>
            <p:ph type="title"/>
          </p:nvPr>
        </p:nvSpPr>
        <p:spPr/>
        <p:txBody>
          <a:bodyPr/>
          <a:lstStyle/>
          <a:p>
            <a:r>
              <a:rPr lang="it-IT" dirty="0" err="1"/>
              <a:t>Abstraction</a:t>
            </a:r>
            <a:endParaRPr lang="it-IT" dirty="0"/>
          </a:p>
        </p:txBody>
      </p:sp>
      <p:sp>
        <p:nvSpPr>
          <p:cNvPr id="3" name="Segnaposto numero diapositiva 2">
            <a:extLst>
              <a:ext uri="{FF2B5EF4-FFF2-40B4-BE49-F238E27FC236}">
                <a16:creationId xmlns:a16="http://schemas.microsoft.com/office/drawing/2014/main" id="{7D3B8A64-165F-4259-98D8-84AC07E5BBF9}"/>
              </a:ext>
            </a:extLst>
          </p:cNvPr>
          <p:cNvSpPr>
            <a:spLocks noGrp="1"/>
          </p:cNvSpPr>
          <p:nvPr>
            <p:ph type="sldNum" sz="quarter" idx="12"/>
          </p:nvPr>
        </p:nvSpPr>
        <p:spPr/>
        <p:txBody>
          <a:bodyPr/>
          <a:lstStyle/>
          <a:p>
            <a:fld id="{7834947A-1B05-2B43-AD85-E646CE852B9E}" type="slidenum">
              <a:rPr lang="it-IT" smtClean="0"/>
              <a:pPr/>
              <a:t>10</a:t>
            </a:fld>
            <a:endParaRPr lang="it-IT"/>
          </a:p>
        </p:txBody>
      </p:sp>
      <p:sp>
        <p:nvSpPr>
          <p:cNvPr id="4" name="Segnaposto testo 3">
            <a:extLst>
              <a:ext uri="{FF2B5EF4-FFF2-40B4-BE49-F238E27FC236}">
                <a16:creationId xmlns:a16="http://schemas.microsoft.com/office/drawing/2014/main" id="{1882A268-A157-4B8F-8DC7-97C1354E7D0B}"/>
              </a:ext>
            </a:extLst>
          </p:cNvPr>
          <p:cNvSpPr>
            <a:spLocks noGrp="1"/>
          </p:cNvSpPr>
          <p:nvPr>
            <p:ph type="body" sz="quarter" idx="13"/>
          </p:nvPr>
        </p:nvSpPr>
        <p:spPr/>
        <p:txBody>
          <a:bodyPr/>
          <a:lstStyle/>
          <a:p>
            <a:pPr marL="0" indent="0">
              <a:buNone/>
            </a:pPr>
            <a:r>
              <a:rPr lang="it-IT" dirty="0" err="1"/>
              <a:t>Research</a:t>
            </a:r>
            <a:r>
              <a:rPr lang="it-IT" dirty="0"/>
              <a:t> + </a:t>
            </a:r>
            <a:r>
              <a:rPr lang="it-IT" dirty="0" err="1"/>
              <a:t>Discussion</a:t>
            </a:r>
            <a:endParaRPr lang="it-IT" dirty="0"/>
          </a:p>
        </p:txBody>
      </p:sp>
      <p:sp>
        <p:nvSpPr>
          <p:cNvPr id="6" name="Segnaposto contenuto 5">
            <a:extLst>
              <a:ext uri="{FF2B5EF4-FFF2-40B4-BE49-F238E27FC236}">
                <a16:creationId xmlns:a16="http://schemas.microsoft.com/office/drawing/2014/main" id="{75A90B74-4C37-489B-9B99-93C05868AC24}"/>
              </a:ext>
            </a:extLst>
          </p:cNvPr>
          <p:cNvSpPr>
            <a:spLocks noGrp="1"/>
          </p:cNvSpPr>
          <p:nvPr>
            <p:ph idx="1"/>
          </p:nvPr>
        </p:nvSpPr>
        <p:spPr>
          <a:xfrm>
            <a:off x="407429" y="1017105"/>
            <a:ext cx="11739685" cy="5460334"/>
          </a:xfrm>
        </p:spPr>
        <p:txBody>
          <a:bodyPr vert="horz" lIns="91440" tIns="45720" rIns="91440" bIns="45720" rtlCol="0" anchor="t">
            <a:normAutofit/>
          </a:bodyPr>
          <a:lstStyle/>
          <a:p>
            <a:pPr marL="0" indent="0">
              <a:buNone/>
            </a:pPr>
            <a:r>
              <a:rPr lang="en-GB" dirty="0">
                <a:latin typeface="Malgun Gothic Semilight"/>
                <a:ea typeface="Malgun Gothic Semilight"/>
                <a:cs typeface="Malgun Gothic Semilight"/>
              </a:rPr>
              <a:t>We came up with two ideas:</a:t>
            </a:r>
          </a:p>
          <a:p>
            <a:r>
              <a:rPr lang="en-GB" b="1" dirty="0">
                <a:latin typeface="Malgun Gothic Semilight"/>
                <a:ea typeface="Malgun Gothic Semilight"/>
                <a:cs typeface="Malgun Gothic Semilight"/>
              </a:rPr>
              <a:t>FIRST IDEA</a:t>
            </a:r>
            <a:r>
              <a:rPr lang="en-GB" dirty="0">
                <a:latin typeface="Malgun Gothic Semilight"/>
                <a:ea typeface="Malgun Gothic Semilight"/>
                <a:cs typeface="Malgun Gothic Semilight"/>
              </a:rPr>
              <a:t>: </a:t>
            </a:r>
            <a:r>
              <a:rPr lang="en-GB" b="1" dirty="0">
                <a:latin typeface="Malgun Gothic Semilight"/>
                <a:ea typeface="Malgun Gothic Semilight"/>
                <a:cs typeface="Malgun Gothic Semilight"/>
              </a:rPr>
              <a:t>Use k-means to group the subtrees with similar payoffs</a:t>
            </a:r>
            <a:r>
              <a:rPr lang="en-GB" dirty="0">
                <a:latin typeface="Malgun Gothic Semilight"/>
                <a:ea typeface="Malgun Gothic Semilight"/>
                <a:cs typeface="Malgun Gothic Semilight"/>
              </a:rPr>
              <a:t>. Then create a representative tree for each group. In the end, create the new game tree using only the representative trees. </a:t>
            </a:r>
            <a:endParaRPr lang="en-GB" dirty="0"/>
          </a:p>
          <a:p>
            <a:r>
              <a:rPr lang="en-GB" dirty="0">
                <a:latin typeface="Malgun Gothic Semilight"/>
                <a:ea typeface="Malgun Gothic Semilight"/>
                <a:cs typeface="Malgun Gothic Semilight"/>
              </a:rPr>
              <a:t>We found that a good number for k (so for the number of groups) was 3 : one group represents the situation in which the player 1 starts with a better card </a:t>
            </a:r>
            <a:r>
              <a:rPr lang="en-GB" dirty="0" err="1">
                <a:latin typeface="Malgun Gothic Semilight"/>
                <a:ea typeface="Malgun Gothic Semilight"/>
                <a:cs typeface="Malgun Gothic Semilight"/>
              </a:rPr>
              <a:t>w.r.t.</a:t>
            </a:r>
            <a:r>
              <a:rPr lang="en-GB" dirty="0">
                <a:latin typeface="Malgun Gothic Semilight"/>
                <a:ea typeface="Malgun Gothic Semilight"/>
                <a:cs typeface="Malgun Gothic Semilight"/>
              </a:rPr>
              <a:t> the player 2,  another group represents the vice versa and the last one the situation in which both players have the same card.</a:t>
            </a:r>
          </a:p>
          <a:p>
            <a:pPr marL="0" indent="0">
              <a:buNone/>
            </a:pPr>
            <a:r>
              <a:rPr lang="en-GB" b="1" dirty="0">
                <a:latin typeface="Malgun Gothic Semilight"/>
                <a:ea typeface="Malgun Gothic Semilight"/>
                <a:cs typeface="Malgun Gothic Semilight"/>
              </a:rPr>
              <a:t>Main problems:</a:t>
            </a:r>
          </a:p>
          <a:p>
            <a:pPr marL="342900" indent="-342900">
              <a:buFont typeface="+mj-lt"/>
              <a:buAutoNum type="arabicPeriod"/>
            </a:pPr>
            <a:r>
              <a:rPr lang="en-GB" dirty="0">
                <a:latin typeface="Malgun Gothic Semilight"/>
                <a:ea typeface="Malgun Gothic Semilight"/>
                <a:cs typeface="Malgun Gothic Semilight"/>
              </a:rPr>
              <a:t>Increasing the number of cards in Leduc Poker makes this abstraction coarser (25 subtrees in Leduc 5 vs 3 subtrees in the abstraction).</a:t>
            </a:r>
          </a:p>
          <a:p>
            <a:pPr marL="342900" indent="-342900">
              <a:buFont typeface="+mj-lt"/>
              <a:buAutoNum type="arabicPeriod"/>
            </a:pPr>
            <a:r>
              <a:rPr lang="en-GB" dirty="0">
                <a:latin typeface="Malgun Gothic Semilight"/>
                <a:ea typeface="Malgun Gothic Semilight"/>
                <a:cs typeface="Malgun Gothic Semilight"/>
              </a:rPr>
              <a:t>Loss of the meaning of the information sets : </a:t>
            </a:r>
            <a:endParaRPr lang="en-GB" dirty="0"/>
          </a:p>
          <a:p>
            <a:pPr marL="342900" indent="-342900">
              <a:buFont typeface="+mj-lt"/>
              <a:buAutoNum type="arabicPeriod"/>
            </a:pPr>
            <a:endParaRPr lang="it-IT" dirty="0"/>
          </a:p>
          <a:p>
            <a:pPr marL="342900" indent="-342900">
              <a:buFont typeface="+mj-lt"/>
              <a:buAutoNum type="arabicPeriod"/>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dirty="0"/>
          </a:p>
          <a:p>
            <a:r>
              <a:rPr lang="it-IT" dirty="0">
                <a:latin typeface="Malgun Gothic Semilight"/>
                <a:ea typeface="Malgun Gothic Semilight"/>
                <a:cs typeface="Malgun Gothic Semilight"/>
              </a:rPr>
              <a:t>      </a:t>
            </a:r>
            <a:r>
              <a:rPr lang="en-GB" dirty="0">
                <a:latin typeface="Malgun Gothic Semilight"/>
                <a:ea typeface="Malgun Gothic Semilight"/>
                <a:cs typeface="Malgun Gothic Semilight"/>
              </a:rPr>
              <a:t>Each group is connected to the other for both player1 and player2</a:t>
            </a:r>
            <a:r>
              <a:rPr lang="it-IT" dirty="0">
                <a:latin typeface="Malgun Gothic Semilight"/>
                <a:ea typeface="Malgun Gothic Semilight"/>
                <a:cs typeface="Malgun Gothic Semilight"/>
              </a:rPr>
              <a:t>. </a:t>
            </a:r>
            <a:endParaRPr lang="it-IT" dirty="0"/>
          </a:p>
          <a:p>
            <a:endParaRPr lang="it-IT" dirty="0"/>
          </a:p>
          <a:p>
            <a:pPr marL="0" indent="0">
              <a:buNone/>
            </a:pPr>
            <a:endParaRPr lang="it-IT" dirty="0"/>
          </a:p>
        </p:txBody>
      </p:sp>
      <p:pic>
        <p:nvPicPr>
          <p:cNvPr id="8" name="Immagine 7" descr="Immagine che contiene erba, orologio, persone, largo&#10;&#10;Descrizione generata automaticamente">
            <a:extLst>
              <a:ext uri="{FF2B5EF4-FFF2-40B4-BE49-F238E27FC236}">
                <a16:creationId xmlns:a16="http://schemas.microsoft.com/office/drawing/2014/main" id="{DFBD7365-D97E-43A6-98E4-8281B1022A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4772" y="4187389"/>
            <a:ext cx="4922455" cy="1802169"/>
          </a:xfrm>
          <a:prstGeom prst="rect">
            <a:avLst/>
          </a:prstGeom>
        </p:spPr>
      </p:pic>
    </p:spTree>
    <p:extLst>
      <p:ext uri="{BB962C8B-B14F-4D97-AF65-F5344CB8AC3E}">
        <p14:creationId xmlns:p14="http://schemas.microsoft.com/office/powerpoint/2010/main" val="2756450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718983-F77F-4368-AF86-9C99E580A449}"/>
              </a:ext>
            </a:extLst>
          </p:cNvPr>
          <p:cNvSpPr>
            <a:spLocks noGrp="1"/>
          </p:cNvSpPr>
          <p:nvPr>
            <p:ph type="title"/>
          </p:nvPr>
        </p:nvSpPr>
        <p:spPr/>
        <p:txBody>
          <a:bodyPr/>
          <a:lstStyle/>
          <a:p>
            <a:r>
              <a:rPr lang="it-IT" dirty="0" err="1"/>
              <a:t>Abstraction</a:t>
            </a:r>
            <a:endParaRPr lang="it-IT" dirty="0"/>
          </a:p>
        </p:txBody>
      </p:sp>
      <p:sp>
        <p:nvSpPr>
          <p:cNvPr id="3" name="Segnaposto numero diapositiva 2">
            <a:extLst>
              <a:ext uri="{FF2B5EF4-FFF2-40B4-BE49-F238E27FC236}">
                <a16:creationId xmlns:a16="http://schemas.microsoft.com/office/drawing/2014/main" id="{6774AF92-4EBA-46B8-AA7B-4CD4B035837B}"/>
              </a:ext>
            </a:extLst>
          </p:cNvPr>
          <p:cNvSpPr>
            <a:spLocks noGrp="1"/>
          </p:cNvSpPr>
          <p:nvPr>
            <p:ph type="sldNum" sz="quarter" idx="12"/>
          </p:nvPr>
        </p:nvSpPr>
        <p:spPr/>
        <p:txBody>
          <a:bodyPr/>
          <a:lstStyle/>
          <a:p>
            <a:fld id="{7834947A-1B05-2B43-AD85-E646CE852B9E}" type="slidenum">
              <a:rPr lang="it-IT" smtClean="0"/>
              <a:pPr/>
              <a:t>11</a:t>
            </a:fld>
            <a:endParaRPr lang="it-IT"/>
          </a:p>
        </p:txBody>
      </p:sp>
      <p:sp>
        <p:nvSpPr>
          <p:cNvPr id="4" name="Segnaposto testo 3">
            <a:extLst>
              <a:ext uri="{FF2B5EF4-FFF2-40B4-BE49-F238E27FC236}">
                <a16:creationId xmlns:a16="http://schemas.microsoft.com/office/drawing/2014/main" id="{40476D0A-1028-4A00-BEAC-038E45395458}"/>
              </a:ext>
            </a:extLst>
          </p:cNvPr>
          <p:cNvSpPr>
            <a:spLocks noGrp="1"/>
          </p:cNvSpPr>
          <p:nvPr>
            <p:ph type="body" sz="quarter" idx="13"/>
          </p:nvPr>
        </p:nvSpPr>
        <p:spPr/>
        <p:txBody>
          <a:bodyPr/>
          <a:lstStyle/>
          <a:p>
            <a:pPr marL="0" indent="0">
              <a:buNone/>
            </a:pPr>
            <a:r>
              <a:rPr lang="it-IT" dirty="0"/>
              <a:t>Card </a:t>
            </a:r>
            <a:r>
              <a:rPr lang="it-IT" dirty="0" err="1"/>
              <a:t>binning</a:t>
            </a:r>
            <a:endParaRPr lang="it-IT" dirty="0"/>
          </a:p>
        </p:txBody>
      </p:sp>
      <p:sp>
        <p:nvSpPr>
          <p:cNvPr id="6" name="Segnaposto contenuto 5">
            <a:extLst>
              <a:ext uri="{FF2B5EF4-FFF2-40B4-BE49-F238E27FC236}">
                <a16:creationId xmlns:a16="http://schemas.microsoft.com/office/drawing/2014/main" id="{82047136-82DF-4154-8B45-8C5860AFE479}"/>
              </a:ext>
            </a:extLst>
          </p:cNvPr>
          <p:cNvSpPr>
            <a:spLocks noGrp="1"/>
          </p:cNvSpPr>
          <p:nvPr>
            <p:ph idx="1"/>
          </p:nvPr>
        </p:nvSpPr>
        <p:spPr/>
        <p:txBody>
          <a:bodyPr vert="horz" lIns="91440" tIns="45720" rIns="91440" bIns="45720" rtlCol="0" anchor="t">
            <a:normAutofit/>
          </a:bodyPr>
          <a:lstStyle/>
          <a:p>
            <a:endParaRPr lang="it-IT" b="1" dirty="0"/>
          </a:p>
          <a:p>
            <a:r>
              <a:rPr lang="en-GB" b="1" dirty="0">
                <a:latin typeface="Malgun Gothic Semilight"/>
                <a:ea typeface="Malgun Gothic Semilight"/>
                <a:cs typeface="Malgun Gothic Semilight"/>
              </a:rPr>
              <a:t>SECOND IDEA: Card Binning </a:t>
            </a:r>
            <a:endParaRPr lang="en-GB" b="1" dirty="0"/>
          </a:p>
          <a:p>
            <a:pPr marL="0" indent="0">
              <a:buNone/>
            </a:pPr>
            <a:r>
              <a:rPr lang="en-GB" dirty="0">
                <a:latin typeface="Malgun Gothic Semilight"/>
                <a:ea typeface="Malgun Gothic Semilight"/>
                <a:cs typeface="Malgun Gothic Semilight"/>
              </a:rPr>
              <a:t>Basic idea: </a:t>
            </a:r>
            <a:r>
              <a:rPr lang="en-GB" b="1" dirty="0">
                <a:latin typeface="Malgun Gothic Semilight"/>
                <a:ea typeface="Malgun Gothic Semilight"/>
                <a:cs typeface="Malgun Gothic Semilight"/>
              </a:rPr>
              <a:t>Group the cards by their strength and consider each group as a new card.</a:t>
            </a:r>
          </a:p>
          <a:p>
            <a:pPr marL="0" indent="0">
              <a:buNone/>
            </a:pPr>
            <a:endParaRPr lang="en-GB" dirty="0"/>
          </a:p>
          <a:p>
            <a:pPr marL="0" indent="0">
              <a:buNone/>
            </a:pPr>
            <a:r>
              <a:rPr lang="en-GB" dirty="0">
                <a:latin typeface="Malgun Gothic Semilight"/>
                <a:ea typeface="Malgun Gothic Semilight"/>
                <a:cs typeface="Malgun Gothic Semilight"/>
              </a:rPr>
              <a:t>The procedure is the following :</a:t>
            </a:r>
          </a:p>
          <a:p>
            <a:pPr marL="342900" indent="-342900">
              <a:buFont typeface="+mj-lt"/>
              <a:buAutoNum type="arabicPeriod"/>
            </a:pPr>
            <a:r>
              <a:rPr lang="en-GB" dirty="0">
                <a:latin typeface="Malgun Gothic Semilight"/>
                <a:ea typeface="Malgun Gothic Semilight"/>
                <a:cs typeface="Malgun Gothic Semilight"/>
              </a:rPr>
              <a:t>Compute the strength of each card by using the expected value of the subtrees in which the card is played by player 1 (for instance, if we want to compute the strength of J in leduc3, we need to consider the subtrees JJ,JQ,JK).</a:t>
            </a:r>
          </a:p>
          <a:p>
            <a:pPr marL="342900" indent="-342900">
              <a:buFont typeface="+mj-lt"/>
              <a:buAutoNum type="arabicPeriod"/>
            </a:pPr>
            <a:r>
              <a:rPr lang="en-GB" dirty="0">
                <a:latin typeface="Malgun Gothic Semilight"/>
                <a:ea typeface="Malgun Gothic Semilight"/>
                <a:cs typeface="Malgun Gothic Semilight"/>
              </a:rPr>
              <a:t>Group cards with similar strength (the number of groups is chosen by us).</a:t>
            </a:r>
          </a:p>
          <a:p>
            <a:pPr marL="342900" indent="-342900">
              <a:buFont typeface="+mj-lt"/>
              <a:buAutoNum type="arabicPeriod"/>
            </a:pPr>
            <a:r>
              <a:rPr lang="en-GB" dirty="0">
                <a:latin typeface="Malgun Gothic Semilight"/>
                <a:ea typeface="Malgun Gothic Semilight"/>
                <a:cs typeface="Malgun Gothic Semilight"/>
              </a:rPr>
              <a:t>Now each group is considered as a new card and we substitute it in the game.</a:t>
            </a:r>
          </a:p>
          <a:p>
            <a:pPr marL="342900" indent="-342900">
              <a:buFont typeface="+mj-lt"/>
              <a:buAutoNum type="arabicPeriod"/>
            </a:pPr>
            <a:r>
              <a:rPr lang="en-GB" dirty="0">
                <a:latin typeface="Malgun Gothic Semilight"/>
                <a:ea typeface="Malgun Gothic Semilight"/>
                <a:cs typeface="Malgun Gothic Semilight"/>
              </a:rPr>
              <a:t>Group the subtrees of the original game tree that have the same name after the substitution.</a:t>
            </a:r>
          </a:p>
          <a:p>
            <a:pPr marL="0" indent="0">
              <a:buNone/>
            </a:pPr>
            <a:endParaRPr lang="it-IT" dirty="0"/>
          </a:p>
          <a:p>
            <a:pPr marL="342900" indent="-342900">
              <a:buFont typeface="+mj-lt"/>
              <a:buAutoNum type="arabicPeriod"/>
            </a:pPr>
            <a:endParaRPr lang="it-IT" dirty="0"/>
          </a:p>
          <a:p>
            <a:pPr marL="0" indent="0">
              <a:buNone/>
            </a:pPr>
            <a:r>
              <a:rPr lang="it-IT" dirty="0">
                <a:latin typeface="Malgun Gothic Semilight"/>
                <a:ea typeface="Malgun Gothic Semilight"/>
                <a:cs typeface="Malgun Gothic Semilight"/>
              </a:rPr>
              <a:t>The idea has its origin by reading the following paper </a:t>
            </a:r>
            <a:r>
              <a:rPr lang="it-IT" dirty="0">
                <a:latin typeface="Malgun Gothic Semilight"/>
                <a:ea typeface="Malgun Gothic Semilight"/>
                <a:cs typeface="Malgun Gothic Semilight"/>
                <a:hlinkClick r:id="rId2"/>
              </a:rPr>
              <a:t>Sam Ganzdriend and Tuomas Sandholm – «Potential-aware Imperfect-Recall Abstraction»</a:t>
            </a:r>
            <a:r>
              <a:rPr lang="it-IT" dirty="0">
                <a:latin typeface="Malgun Gothic Semilight"/>
                <a:ea typeface="Malgun Gothic Semilight"/>
                <a:cs typeface="Malgun Gothic Semilight"/>
              </a:rPr>
              <a:t>. </a:t>
            </a:r>
            <a:endParaRPr lang="it-IT" i="1" dirty="0">
              <a:latin typeface="Malgun Gothic Semilight"/>
              <a:ea typeface="Malgun Gothic Semilight"/>
              <a:cs typeface="Malgun Gothic Semilight"/>
            </a:endParaRPr>
          </a:p>
          <a:p>
            <a:pPr marL="0" indent="0">
              <a:buNone/>
            </a:pPr>
            <a:r>
              <a:rPr lang="it-IT" i="1" dirty="0">
                <a:latin typeface="Malgun Gothic Semilight"/>
                <a:ea typeface="Malgun Gothic Semilight"/>
                <a:cs typeface="Malgun Gothic Semilight"/>
              </a:rPr>
              <a:t>Note: </a:t>
            </a:r>
            <a:r>
              <a:rPr lang="it-IT" dirty="0">
                <a:latin typeface="Malgun Gothic Semilight"/>
                <a:ea typeface="Malgun Gothic Semilight"/>
                <a:cs typeface="Malgun Gothic Semilight"/>
              </a:rPr>
              <a:t>Our approach is </a:t>
            </a:r>
            <a:r>
              <a:rPr lang="it-IT" u="sng" dirty="0">
                <a:latin typeface="Malgun Gothic Semilight"/>
                <a:ea typeface="Malgun Gothic Semilight"/>
                <a:cs typeface="Malgun Gothic Semilight"/>
              </a:rPr>
              <a:t>much</a:t>
            </a:r>
            <a:r>
              <a:rPr lang="it-IT" dirty="0">
                <a:latin typeface="Malgun Gothic Semilight"/>
                <a:ea typeface="Malgun Gothic Semilight"/>
                <a:cs typeface="Malgun Gothic Semilight"/>
              </a:rPr>
              <a:t> simpler than the one discussed in the paper and it is adapted to Leduc Poker.</a:t>
            </a:r>
          </a:p>
        </p:txBody>
      </p:sp>
    </p:spTree>
    <p:extLst>
      <p:ext uri="{BB962C8B-B14F-4D97-AF65-F5344CB8AC3E}">
        <p14:creationId xmlns:p14="http://schemas.microsoft.com/office/powerpoint/2010/main" val="2628032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9DC835-A96C-4299-A9C7-D112B8596197}"/>
              </a:ext>
            </a:extLst>
          </p:cNvPr>
          <p:cNvSpPr>
            <a:spLocks noGrp="1"/>
          </p:cNvSpPr>
          <p:nvPr>
            <p:ph type="title"/>
          </p:nvPr>
        </p:nvSpPr>
        <p:spPr/>
        <p:txBody>
          <a:bodyPr/>
          <a:lstStyle/>
          <a:p>
            <a:r>
              <a:rPr lang="it-IT" dirty="0" err="1"/>
              <a:t>Abstraction</a:t>
            </a:r>
            <a:endParaRPr lang="it-IT" dirty="0"/>
          </a:p>
        </p:txBody>
      </p:sp>
      <p:sp>
        <p:nvSpPr>
          <p:cNvPr id="3" name="Segnaposto numero diapositiva 2">
            <a:extLst>
              <a:ext uri="{FF2B5EF4-FFF2-40B4-BE49-F238E27FC236}">
                <a16:creationId xmlns:a16="http://schemas.microsoft.com/office/drawing/2014/main" id="{750070C4-F553-45AA-A70A-BB626C13F997}"/>
              </a:ext>
            </a:extLst>
          </p:cNvPr>
          <p:cNvSpPr>
            <a:spLocks noGrp="1"/>
          </p:cNvSpPr>
          <p:nvPr>
            <p:ph type="sldNum" sz="quarter" idx="12"/>
          </p:nvPr>
        </p:nvSpPr>
        <p:spPr/>
        <p:txBody>
          <a:bodyPr/>
          <a:lstStyle/>
          <a:p>
            <a:fld id="{7834947A-1B05-2B43-AD85-E646CE852B9E}" type="slidenum">
              <a:rPr lang="it-IT" smtClean="0"/>
              <a:pPr/>
              <a:t>12</a:t>
            </a:fld>
            <a:endParaRPr lang="it-IT"/>
          </a:p>
        </p:txBody>
      </p:sp>
      <p:sp>
        <p:nvSpPr>
          <p:cNvPr id="4" name="Segnaposto testo 3">
            <a:extLst>
              <a:ext uri="{FF2B5EF4-FFF2-40B4-BE49-F238E27FC236}">
                <a16:creationId xmlns:a16="http://schemas.microsoft.com/office/drawing/2014/main" id="{05CE8B83-7725-4ABA-AA8F-9EB352AB5D6B}"/>
              </a:ext>
            </a:extLst>
          </p:cNvPr>
          <p:cNvSpPr>
            <a:spLocks noGrp="1"/>
          </p:cNvSpPr>
          <p:nvPr>
            <p:ph type="body" sz="quarter" idx="13"/>
          </p:nvPr>
        </p:nvSpPr>
        <p:spPr/>
        <p:txBody>
          <a:bodyPr/>
          <a:lstStyle/>
          <a:p>
            <a:pPr marL="0" indent="0">
              <a:buNone/>
            </a:pPr>
            <a:r>
              <a:rPr lang="it-IT" dirty="0"/>
              <a:t>Card </a:t>
            </a:r>
            <a:r>
              <a:rPr lang="it-IT" dirty="0" err="1"/>
              <a:t>binning</a:t>
            </a:r>
            <a:r>
              <a:rPr lang="it-IT" dirty="0"/>
              <a:t> </a:t>
            </a:r>
            <a:r>
              <a:rPr lang="it-IT" dirty="0" err="1"/>
              <a:t>example</a:t>
            </a:r>
            <a:endParaRPr lang="it-IT" dirty="0"/>
          </a:p>
        </p:txBody>
      </p:sp>
      <p:sp>
        <p:nvSpPr>
          <p:cNvPr id="6" name="Segnaposto contenuto 5">
            <a:extLst>
              <a:ext uri="{FF2B5EF4-FFF2-40B4-BE49-F238E27FC236}">
                <a16:creationId xmlns:a16="http://schemas.microsoft.com/office/drawing/2014/main" id="{55329731-F0E1-4505-A853-52DE0D11F066}"/>
              </a:ext>
            </a:extLst>
          </p:cNvPr>
          <p:cNvSpPr>
            <a:spLocks noGrp="1"/>
          </p:cNvSpPr>
          <p:nvPr>
            <p:ph idx="1"/>
          </p:nvPr>
        </p:nvSpPr>
        <p:spPr/>
        <p:txBody>
          <a:bodyPr/>
          <a:lstStyle/>
          <a:p>
            <a:pPr marL="0" indent="0">
              <a:buNone/>
            </a:pPr>
            <a:r>
              <a:rPr lang="it-IT" dirty="0" err="1"/>
              <a:t>Now</a:t>
            </a:r>
            <a:r>
              <a:rPr lang="it-IT" dirty="0"/>
              <a:t> </a:t>
            </a:r>
            <a:r>
              <a:rPr lang="it-IT" dirty="0" err="1"/>
              <a:t>let’s</a:t>
            </a:r>
            <a:r>
              <a:rPr lang="it-IT" dirty="0"/>
              <a:t> </a:t>
            </a:r>
            <a:r>
              <a:rPr lang="it-IT" dirty="0" err="1"/>
              <a:t>consider</a:t>
            </a:r>
            <a:r>
              <a:rPr lang="it-IT" dirty="0"/>
              <a:t> an </a:t>
            </a:r>
            <a:r>
              <a:rPr lang="it-IT" dirty="0" err="1"/>
              <a:t>example</a:t>
            </a:r>
            <a:r>
              <a:rPr lang="it-IT" dirty="0"/>
              <a:t> with Leduc3: </a:t>
            </a:r>
          </a:p>
        </p:txBody>
      </p:sp>
      <p:pic>
        <p:nvPicPr>
          <p:cNvPr id="8" name="Immagine 7" descr="Immagine che contiene screenshot&#10;&#10;Descrizione generata automaticamente">
            <a:extLst>
              <a:ext uri="{FF2B5EF4-FFF2-40B4-BE49-F238E27FC236}">
                <a16:creationId xmlns:a16="http://schemas.microsoft.com/office/drawing/2014/main" id="{505286F7-31D8-4AAD-8320-F06A2A9A69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748" y="1844870"/>
            <a:ext cx="11712000" cy="2127250"/>
          </a:xfrm>
          <a:prstGeom prst="rect">
            <a:avLst/>
          </a:prstGeom>
        </p:spPr>
      </p:pic>
      <p:pic>
        <p:nvPicPr>
          <p:cNvPr id="11" name="Immagine 10">
            <a:extLst>
              <a:ext uri="{FF2B5EF4-FFF2-40B4-BE49-F238E27FC236}">
                <a16:creationId xmlns:a16="http://schemas.microsoft.com/office/drawing/2014/main" id="{7ADCE04B-E08A-4C8D-8BB2-5D7FCA6D83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78" y="3930537"/>
            <a:ext cx="12027570" cy="2357931"/>
          </a:xfrm>
          <a:prstGeom prst="rect">
            <a:avLst/>
          </a:prstGeom>
        </p:spPr>
      </p:pic>
    </p:spTree>
    <p:extLst>
      <p:ext uri="{BB962C8B-B14F-4D97-AF65-F5344CB8AC3E}">
        <p14:creationId xmlns:p14="http://schemas.microsoft.com/office/powerpoint/2010/main" val="3253369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9DC835-A96C-4299-A9C7-D112B8596197}"/>
              </a:ext>
            </a:extLst>
          </p:cNvPr>
          <p:cNvSpPr>
            <a:spLocks noGrp="1"/>
          </p:cNvSpPr>
          <p:nvPr>
            <p:ph type="title"/>
          </p:nvPr>
        </p:nvSpPr>
        <p:spPr/>
        <p:txBody>
          <a:bodyPr/>
          <a:lstStyle/>
          <a:p>
            <a:r>
              <a:rPr lang="it-IT" dirty="0" err="1"/>
              <a:t>Abstraction</a:t>
            </a:r>
            <a:endParaRPr lang="it-IT" dirty="0"/>
          </a:p>
        </p:txBody>
      </p:sp>
      <p:sp>
        <p:nvSpPr>
          <p:cNvPr id="3" name="Segnaposto numero diapositiva 2">
            <a:extLst>
              <a:ext uri="{FF2B5EF4-FFF2-40B4-BE49-F238E27FC236}">
                <a16:creationId xmlns:a16="http://schemas.microsoft.com/office/drawing/2014/main" id="{750070C4-F553-45AA-A70A-BB626C13F997}"/>
              </a:ext>
            </a:extLst>
          </p:cNvPr>
          <p:cNvSpPr>
            <a:spLocks noGrp="1"/>
          </p:cNvSpPr>
          <p:nvPr>
            <p:ph type="sldNum" sz="quarter" idx="12"/>
          </p:nvPr>
        </p:nvSpPr>
        <p:spPr/>
        <p:txBody>
          <a:bodyPr/>
          <a:lstStyle/>
          <a:p>
            <a:fld id="{7834947A-1B05-2B43-AD85-E646CE852B9E}" type="slidenum">
              <a:rPr lang="it-IT" smtClean="0"/>
              <a:pPr/>
              <a:t>13</a:t>
            </a:fld>
            <a:endParaRPr lang="it-IT"/>
          </a:p>
        </p:txBody>
      </p:sp>
      <p:sp>
        <p:nvSpPr>
          <p:cNvPr id="4" name="Segnaposto testo 3">
            <a:extLst>
              <a:ext uri="{FF2B5EF4-FFF2-40B4-BE49-F238E27FC236}">
                <a16:creationId xmlns:a16="http://schemas.microsoft.com/office/drawing/2014/main" id="{05CE8B83-7725-4ABA-AA8F-9EB352AB5D6B}"/>
              </a:ext>
            </a:extLst>
          </p:cNvPr>
          <p:cNvSpPr>
            <a:spLocks noGrp="1"/>
          </p:cNvSpPr>
          <p:nvPr>
            <p:ph type="body" sz="quarter" idx="13"/>
          </p:nvPr>
        </p:nvSpPr>
        <p:spPr/>
        <p:txBody>
          <a:bodyPr/>
          <a:lstStyle/>
          <a:p>
            <a:pPr marL="0" indent="0">
              <a:buNone/>
            </a:pPr>
            <a:r>
              <a:rPr lang="it-IT" dirty="0"/>
              <a:t>How to merge </a:t>
            </a:r>
            <a:r>
              <a:rPr lang="it-IT" dirty="0" err="1"/>
              <a:t>subtrees</a:t>
            </a:r>
            <a:endParaRPr lang="it-IT" dirty="0"/>
          </a:p>
        </p:txBody>
      </p:sp>
      <p:sp>
        <p:nvSpPr>
          <p:cNvPr id="6" name="Segnaposto contenuto 5">
            <a:extLst>
              <a:ext uri="{FF2B5EF4-FFF2-40B4-BE49-F238E27FC236}">
                <a16:creationId xmlns:a16="http://schemas.microsoft.com/office/drawing/2014/main" id="{55329731-F0E1-4505-A853-52DE0D11F066}"/>
              </a:ext>
            </a:extLst>
          </p:cNvPr>
          <p:cNvSpPr>
            <a:spLocks noGrp="1"/>
          </p:cNvSpPr>
          <p:nvPr>
            <p:ph idx="1"/>
          </p:nvPr>
        </p:nvSpPr>
        <p:spPr/>
        <p:txBody>
          <a:bodyPr vert="horz" lIns="91440" tIns="45720" rIns="91440" bIns="45720" rtlCol="0" anchor="t">
            <a:normAutofit/>
          </a:bodyPr>
          <a:lstStyle/>
          <a:p>
            <a:pPr marL="285750" indent="-285750">
              <a:buFont typeface="Arial" panose="020B0604020202020204" pitchFamily="34" charset="0"/>
              <a:buChar char="•"/>
            </a:pPr>
            <a:r>
              <a:rPr lang="en-GB" dirty="0">
                <a:latin typeface="Malgun Gothic Semilight"/>
                <a:ea typeface="Malgun Gothic Semilight"/>
                <a:cs typeface="Malgun Gothic Semilight"/>
              </a:rPr>
              <a:t>As said in the game tree analysis, we need to be careful when we merge two or more subtrees to obtain a new subtree :</a:t>
            </a:r>
            <a:endParaRPr lang="en-GB" dirty="0"/>
          </a:p>
          <a:p>
            <a:pPr marL="1028700" lvl="1">
              <a:buFont typeface="Wingdings" panose="05000000000000000000" pitchFamily="2" charset="2"/>
              <a:buChar char="v"/>
            </a:pPr>
            <a:r>
              <a:rPr lang="en-GB" b="1" dirty="0">
                <a:latin typeface="Malgun Gothic Semilight"/>
                <a:ea typeface="Malgun Gothic Semilight"/>
                <a:cs typeface="Malgun Gothic Semilight"/>
              </a:rPr>
              <a:t>With respect to the payoffs </a:t>
            </a:r>
            <a:r>
              <a:rPr lang="en-GB" dirty="0">
                <a:latin typeface="Malgun Gothic Semilight"/>
                <a:ea typeface="Malgun Gothic Semilight"/>
                <a:cs typeface="Malgun Gothic Semilight"/>
              </a:rPr>
              <a:t>:The payoffs of the new subtree will be the average of the payoffs of the subtrees belonging to the same group.</a:t>
            </a:r>
          </a:p>
          <a:p>
            <a:pPr marL="1028700" lvl="1">
              <a:buFont typeface="Wingdings" panose="05000000000000000000" pitchFamily="2" charset="2"/>
              <a:buChar char="v"/>
            </a:pPr>
            <a:endParaRPr lang="en-GB" dirty="0"/>
          </a:p>
          <a:p>
            <a:pPr marL="1028700" lvl="1">
              <a:buFont typeface="Wingdings" panose="05000000000000000000" pitchFamily="2" charset="2"/>
              <a:buChar char="v"/>
            </a:pPr>
            <a:r>
              <a:rPr lang="en-GB" b="1" dirty="0">
                <a:latin typeface="Malgun Gothic Semilight"/>
                <a:ea typeface="Malgun Gothic Semilight"/>
                <a:cs typeface="Malgun Gothic Semilight"/>
              </a:rPr>
              <a:t>With respect to the internal chance nodes: </a:t>
            </a:r>
            <a:r>
              <a:rPr lang="en-GB" dirty="0">
                <a:latin typeface="Malgun Gothic Semilight"/>
                <a:ea typeface="Malgun Gothic Semilight"/>
                <a:cs typeface="Malgun Gothic Semilight"/>
              </a:rPr>
              <a:t>The new internal chance node will have as set of actions the union between the actions of the internal chance nodes belonging to the original subtrees, and the probability of each action of the abstract chance node </a:t>
            </a:r>
            <a:r>
              <a:rPr lang="it-IT" dirty="0" err="1">
                <a:latin typeface="Malgun Gothic Semilight"/>
                <a:ea typeface="Malgun Gothic Semilight"/>
                <a:cs typeface="Malgun Gothic Semilight"/>
              </a:rPr>
              <a:t>will</a:t>
            </a:r>
            <a:r>
              <a:rPr lang="it-IT" dirty="0">
                <a:latin typeface="Malgun Gothic Semilight"/>
                <a:ea typeface="Malgun Gothic Semilight"/>
                <a:cs typeface="Malgun Gothic Semilight"/>
              </a:rPr>
              <a:t> be the sum of the </a:t>
            </a:r>
            <a:r>
              <a:rPr lang="it-IT" dirty="0" err="1">
                <a:latin typeface="Malgun Gothic Semilight"/>
                <a:ea typeface="Malgun Gothic Semilight"/>
                <a:cs typeface="Malgun Gothic Semilight"/>
              </a:rPr>
              <a:t>probabilities</a:t>
            </a:r>
            <a:r>
              <a:rPr lang="it-IT" dirty="0">
                <a:latin typeface="Malgun Gothic Semilight"/>
                <a:ea typeface="Malgun Gothic Semilight"/>
                <a:cs typeface="Malgun Gothic Semilight"/>
              </a:rPr>
              <a:t> for </a:t>
            </a:r>
            <a:r>
              <a:rPr lang="it-IT" dirty="0" err="1">
                <a:latin typeface="Malgun Gothic Semilight"/>
                <a:ea typeface="Malgun Gothic Semilight"/>
                <a:cs typeface="Malgun Gothic Semilight"/>
              </a:rPr>
              <a:t>such</a:t>
            </a:r>
            <a:r>
              <a:rPr lang="it-IT" dirty="0">
                <a:latin typeface="Malgun Gothic Semilight"/>
                <a:ea typeface="Malgun Gothic Semilight"/>
                <a:cs typeface="Malgun Gothic Semilight"/>
              </a:rPr>
              <a:t> action from the </a:t>
            </a:r>
            <a:r>
              <a:rPr lang="it-IT" dirty="0" err="1">
                <a:latin typeface="Malgun Gothic Semilight"/>
                <a:ea typeface="Malgun Gothic Semilight"/>
                <a:cs typeface="Malgun Gothic Semilight"/>
              </a:rPr>
              <a:t>original</a:t>
            </a:r>
            <a:r>
              <a:rPr lang="it-IT" dirty="0">
                <a:latin typeface="Malgun Gothic Semilight"/>
                <a:ea typeface="Malgun Gothic Semilight"/>
                <a:cs typeface="Malgun Gothic Semilight"/>
              </a:rPr>
              <a:t> chance </a:t>
            </a:r>
            <a:r>
              <a:rPr lang="it-IT" dirty="0" err="1">
                <a:latin typeface="Malgun Gothic Semilight"/>
                <a:ea typeface="Malgun Gothic Semilight"/>
                <a:cs typeface="Malgun Gothic Semilight"/>
              </a:rPr>
              <a:t>nodes</a:t>
            </a:r>
            <a:r>
              <a:rPr lang="it-IT" dirty="0">
                <a:latin typeface="Malgun Gothic Semilight"/>
                <a:ea typeface="Malgun Gothic Semilight"/>
                <a:cs typeface="Malgun Gothic Semilight"/>
              </a:rPr>
              <a:t> (</a:t>
            </a:r>
            <a:r>
              <a:rPr lang="it-IT" dirty="0" err="1">
                <a:latin typeface="Malgun Gothic Semilight"/>
                <a:ea typeface="Malgun Gothic Semilight"/>
                <a:cs typeface="Malgun Gothic Semilight"/>
              </a:rPr>
              <a:t>each</a:t>
            </a:r>
            <a:r>
              <a:rPr lang="it-IT" dirty="0">
                <a:latin typeface="Malgun Gothic Semilight"/>
                <a:ea typeface="Malgun Gothic Semilight"/>
                <a:cs typeface="Malgun Gothic Semilight"/>
              </a:rPr>
              <a:t> </a:t>
            </a:r>
            <a:r>
              <a:rPr lang="it-IT" dirty="0" err="1">
                <a:latin typeface="Malgun Gothic Semilight"/>
                <a:ea typeface="Malgun Gothic Semilight"/>
                <a:cs typeface="Malgun Gothic Semilight"/>
              </a:rPr>
              <a:t>probability</a:t>
            </a:r>
            <a:r>
              <a:rPr lang="it-IT" dirty="0">
                <a:latin typeface="Malgun Gothic Semilight"/>
                <a:ea typeface="Malgun Gothic Semilight"/>
                <a:cs typeface="Malgun Gothic Semilight"/>
              </a:rPr>
              <a:t> </a:t>
            </a:r>
            <a:r>
              <a:rPr lang="it-IT" dirty="0" err="1">
                <a:latin typeface="Malgun Gothic Semilight"/>
                <a:ea typeface="Malgun Gothic Semilight"/>
                <a:cs typeface="Malgun Gothic Semilight"/>
              </a:rPr>
              <a:t>weigthed</a:t>
            </a:r>
            <a:r>
              <a:rPr lang="it-IT" dirty="0">
                <a:latin typeface="Malgun Gothic Semilight"/>
                <a:ea typeface="Malgun Gothic Semilight"/>
                <a:cs typeface="Malgun Gothic Semilight"/>
              </a:rPr>
              <a:t> by the </a:t>
            </a:r>
            <a:r>
              <a:rPr lang="it-IT" dirty="0" err="1">
                <a:latin typeface="Malgun Gothic Semilight"/>
                <a:ea typeface="Malgun Gothic Semilight"/>
                <a:cs typeface="Malgun Gothic Semilight"/>
              </a:rPr>
              <a:t>probability</a:t>
            </a:r>
            <a:r>
              <a:rPr lang="it-IT" dirty="0">
                <a:latin typeface="Malgun Gothic Semilight"/>
                <a:ea typeface="Malgun Gothic Semilight"/>
                <a:cs typeface="Malgun Gothic Semilight"/>
              </a:rPr>
              <a:t> to be in </a:t>
            </a:r>
            <a:r>
              <a:rPr lang="it-IT" dirty="0" err="1">
                <a:latin typeface="Malgun Gothic Semilight"/>
                <a:ea typeface="Malgun Gothic Semilight"/>
                <a:cs typeface="Malgun Gothic Semilight"/>
              </a:rPr>
              <a:t>that</a:t>
            </a:r>
            <a:r>
              <a:rPr lang="it-IT" dirty="0">
                <a:latin typeface="Malgun Gothic Semilight"/>
                <a:ea typeface="Malgun Gothic Semilight"/>
                <a:cs typeface="Malgun Gothic Semilight"/>
              </a:rPr>
              <a:t> </a:t>
            </a:r>
            <a:r>
              <a:rPr lang="it-IT" dirty="0" err="1">
                <a:latin typeface="Malgun Gothic Semilight"/>
                <a:ea typeface="Malgun Gothic Semilight"/>
                <a:cs typeface="Malgun Gothic Semilight"/>
              </a:rPr>
              <a:t>specific</a:t>
            </a:r>
            <a:r>
              <a:rPr lang="it-IT" dirty="0">
                <a:latin typeface="Malgun Gothic Semilight"/>
                <a:ea typeface="Malgun Gothic Semilight"/>
                <a:cs typeface="Malgun Gothic Semilight"/>
              </a:rPr>
              <a:t> </a:t>
            </a:r>
            <a:r>
              <a:rPr lang="it-IT" dirty="0" err="1">
                <a:latin typeface="Malgun Gothic Semilight"/>
                <a:ea typeface="Malgun Gothic Semilight"/>
                <a:cs typeface="Malgun Gothic Semilight"/>
              </a:rPr>
              <a:t>subtree</a:t>
            </a:r>
            <a:r>
              <a:rPr lang="it-IT" dirty="0">
                <a:latin typeface="Malgun Gothic Semilight"/>
                <a:ea typeface="Malgun Gothic Semilight"/>
                <a:cs typeface="Malgun Gothic Semilight"/>
              </a:rPr>
              <a:t>) and </a:t>
            </a:r>
            <a:r>
              <a:rPr lang="it-IT" dirty="0" err="1">
                <a:latin typeface="Malgun Gothic Semilight"/>
                <a:ea typeface="Malgun Gothic Semilight"/>
                <a:cs typeface="Malgun Gothic Semilight"/>
              </a:rPr>
              <a:t>then</a:t>
            </a:r>
            <a:r>
              <a:rPr lang="it-IT" dirty="0">
                <a:latin typeface="Malgun Gothic Semilight"/>
                <a:ea typeface="Malgun Gothic Semilight"/>
                <a:cs typeface="Malgun Gothic Semilight"/>
              </a:rPr>
              <a:t> </a:t>
            </a:r>
            <a:r>
              <a:rPr lang="it-IT" dirty="0" err="1">
                <a:latin typeface="Malgun Gothic Semilight"/>
                <a:ea typeface="Malgun Gothic Semilight"/>
                <a:cs typeface="Malgun Gothic Semilight"/>
              </a:rPr>
              <a:t>normalized</a:t>
            </a:r>
            <a:r>
              <a:rPr lang="it-IT" dirty="0">
                <a:latin typeface="Malgun Gothic Semilight"/>
                <a:ea typeface="Malgun Gothic Semilight"/>
                <a:cs typeface="Malgun Gothic Semilight"/>
              </a:rPr>
              <a:t>.</a:t>
            </a:r>
            <a:endParaRPr lang="it-IT" dirty="0"/>
          </a:p>
          <a:p>
            <a:pPr marL="1657350" lvl="3" indent="0">
              <a:buNone/>
            </a:pPr>
            <a:r>
              <a:rPr lang="it-IT" dirty="0"/>
              <a:t> </a:t>
            </a:r>
          </a:p>
          <a:p>
            <a:pPr lvl="1" indent="0">
              <a:buNone/>
            </a:pPr>
            <a:r>
              <a:rPr lang="it-IT" dirty="0"/>
              <a:t>		</a:t>
            </a:r>
          </a:p>
        </p:txBody>
      </p:sp>
      <p:pic>
        <p:nvPicPr>
          <p:cNvPr id="12" name="Immagine 11" descr="Immagine che contiene orologio&#10;&#10;Descrizione generata automaticamente">
            <a:extLst>
              <a:ext uri="{FF2B5EF4-FFF2-40B4-BE49-F238E27FC236}">
                <a16:creationId xmlns:a16="http://schemas.microsoft.com/office/drawing/2014/main" id="{100B30D4-5F30-4F72-B509-151B77733E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576" y="4111699"/>
            <a:ext cx="8384847" cy="2301014"/>
          </a:xfrm>
          <a:prstGeom prst="rect">
            <a:avLst/>
          </a:prstGeom>
        </p:spPr>
      </p:pic>
      <p:sp>
        <p:nvSpPr>
          <p:cNvPr id="7" name="CasellaDiTesto 6">
            <a:extLst>
              <a:ext uri="{FF2B5EF4-FFF2-40B4-BE49-F238E27FC236}">
                <a16:creationId xmlns:a16="http://schemas.microsoft.com/office/drawing/2014/main" id="{FE31ECD1-B96C-49FC-9B4E-04B0E90767C1}"/>
              </a:ext>
            </a:extLst>
          </p:cNvPr>
          <p:cNvSpPr txBox="1"/>
          <p:nvPr/>
        </p:nvSpPr>
        <p:spPr>
          <a:xfrm>
            <a:off x="10732106" y="5149813"/>
            <a:ext cx="115070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200" i="1" dirty="0"/>
              <a:t>Note: </a:t>
            </a:r>
            <a:r>
              <a:rPr lang="it-IT" sz="1200" i="1" dirty="0" err="1"/>
              <a:t>successively</a:t>
            </a:r>
            <a:r>
              <a:rPr lang="it-IT" sz="1200" i="1" dirty="0"/>
              <a:t> cards </a:t>
            </a:r>
            <a:r>
              <a:rPr lang="it-IT" sz="1200" i="1" dirty="0" err="1"/>
              <a:t>will</a:t>
            </a:r>
            <a:r>
              <a:rPr lang="it-IT" sz="1200" i="1" dirty="0"/>
              <a:t> </a:t>
            </a:r>
            <a:r>
              <a:rPr lang="it-IT" sz="1200" i="1" dirty="0" err="1"/>
              <a:t>also</a:t>
            </a:r>
            <a:r>
              <a:rPr lang="it-IT" sz="1200" i="1" dirty="0"/>
              <a:t> be </a:t>
            </a:r>
            <a:r>
              <a:rPr lang="it-IT" sz="1200" i="1" dirty="0" err="1"/>
              <a:t>binned</a:t>
            </a:r>
            <a:r>
              <a:rPr lang="it-IT" sz="1200" i="1" dirty="0"/>
              <a:t> </a:t>
            </a:r>
            <a:r>
              <a:rPr lang="it-IT" sz="1200" i="1" dirty="0" err="1"/>
              <a:t>at</a:t>
            </a:r>
            <a:r>
              <a:rPr lang="it-IT" sz="1200" i="1" dirty="0"/>
              <a:t> </a:t>
            </a:r>
            <a:r>
              <a:rPr lang="it-IT" sz="1200" i="1" dirty="0" err="1"/>
              <a:t>this</a:t>
            </a:r>
            <a:r>
              <a:rPr lang="it-IT" sz="1200" i="1" dirty="0"/>
              <a:t> </a:t>
            </a:r>
            <a:r>
              <a:rPr lang="it-IT" sz="1200" i="1" dirty="0" err="1"/>
              <a:t>level</a:t>
            </a:r>
            <a:endParaRPr lang="it-IT" sz="1200" i="1" dirty="0" err="1">
              <a:ea typeface="Malgun Gothic Semilight"/>
              <a:cs typeface="Malgun Gothic Semilight"/>
            </a:endParaRPr>
          </a:p>
        </p:txBody>
      </p:sp>
    </p:spTree>
    <p:extLst>
      <p:ext uri="{BB962C8B-B14F-4D97-AF65-F5344CB8AC3E}">
        <p14:creationId xmlns:p14="http://schemas.microsoft.com/office/powerpoint/2010/main" val="2630712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9DC835-A96C-4299-A9C7-D112B8596197}"/>
              </a:ext>
            </a:extLst>
          </p:cNvPr>
          <p:cNvSpPr>
            <a:spLocks noGrp="1"/>
          </p:cNvSpPr>
          <p:nvPr>
            <p:ph type="title"/>
          </p:nvPr>
        </p:nvSpPr>
        <p:spPr/>
        <p:txBody>
          <a:bodyPr/>
          <a:lstStyle/>
          <a:p>
            <a:r>
              <a:rPr lang="it-IT" dirty="0" err="1"/>
              <a:t>Abstraction</a:t>
            </a:r>
            <a:endParaRPr lang="it-IT" dirty="0"/>
          </a:p>
        </p:txBody>
      </p:sp>
      <p:sp>
        <p:nvSpPr>
          <p:cNvPr id="3" name="Segnaposto numero diapositiva 2">
            <a:extLst>
              <a:ext uri="{FF2B5EF4-FFF2-40B4-BE49-F238E27FC236}">
                <a16:creationId xmlns:a16="http://schemas.microsoft.com/office/drawing/2014/main" id="{750070C4-F553-45AA-A70A-BB626C13F997}"/>
              </a:ext>
            </a:extLst>
          </p:cNvPr>
          <p:cNvSpPr>
            <a:spLocks noGrp="1"/>
          </p:cNvSpPr>
          <p:nvPr>
            <p:ph type="sldNum" sz="quarter" idx="12"/>
          </p:nvPr>
        </p:nvSpPr>
        <p:spPr/>
        <p:txBody>
          <a:bodyPr/>
          <a:lstStyle/>
          <a:p>
            <a:fld id="{7834947A-1B05-2B43-AD85-E646CE852B9E}" type="slidenum">
              <a:rPr lang="it-IT" smtClean="0"/>
              <a:pPr/>
              <a:t>14</a:t>
            </a:fld>
            <a:endParaRPr lang="it-IT"/>
          </a:p>
        </p:txBody>
      </p:sp>
      <p:sp>
        <p:nvSpPr>
          <p:cNvPr id="4" name="Segnaposto testo 3">
            <a:extLst>
              <a:ext uri="{FF2B5EF4-FFF2-40B4-BE49-F238E27FC236}">
                <a16:creationId xmlns:a16="http://schemas.microsoft.com/office/drawing/2014/main" id="{05CE8B83-7725-4ABA-AA8F-9EB352AB5D6B}"/>
              </a:ext>
            </a:extLst>
          </p:cNvPr>
          <p:cNvSpPr>
            <a:spLocks noGrp="1"/>
          </p:cNvSpPr>
          <p:nvPr>
            <p:ph type="body" sz="quarter" idx="13"/>
          </p:nvPr>
        </p:nvSpPr>
        <p:spPr/>
        <p:txBody>
          <a:bodyPr/>
          <a:lstStyle/>
          <a:p>
            <a:pPr marL="0" indent="0">
              <a:buNone/>
            </a:pPr>
            <a:r>
              <a:rPr lang="it-IT" dirty="0" err="1"/>
              <a:t>Final</a:t>
            </a:r>
            <a:r>
              <a:rPr lang="it-IT" dirty="0"/>
              <a:t> </a:t>
            </a:r>
            <a:r>
              <a:rPr lang="it-IT" dirty="0" err="1"/>
              <a:t>consideration</a:t>
            </a:r>
            <a:endParaRPr lang="it-IT" dirty="0"/>
          </a:p>
        </p:txBody>
      </p:sp>
      <p:sp>
        <p:nvSpPr>
          <p:cNvPr id="6" name="Segnaposto contenuto 5">
            <a:extLst>
              <a:ext uri="{FF2B5EF4-FFF2-40B4-BE49-F238E27FC236}">
                <a16:creationId xmlns:a16="http://schemas.microsoft.com/office/drawing/2014/main" id="{55329731-F0E1-4505-A853-52DE0D11F066}"/>
              </a:ext>
            </a:extLst>
          </p:cNvPr>
          <p:cNvSpPr>
            <a:spLocks noGrp="1"/>
          </p:cNvSpPr>
          <p:nvPr>
            <p:ph idx="1"/>
          </p:nvPr>
        </p:nvSpPr>
        <p:spPr/>
        <p:txBody>
          <a:bodyPr vert="horz" lIns="91440" tIns="45720" rIns="91440" bIns="45720" rtlCol="0" anchor="t">
            <a:normAutofit/>
          </a:bodyPr>
          <a:lstStyle/>
          <a:p>
            <a:pPr marL="0" indent="0">
              <a:buNone/>
            </a:pPr>
            <a:r>
              <a:rPr lang="en-GB" dirty="0">
                <a:latin typeface="Malgun Gothic Semilight"/>
                <a:ea typeface="Malgun Gothic Semilight"/>
                <a:cs typeface="Malgun Gothic Semilight"/>
              </a:rPr>
              <a:t>The card binning abstractions allowed us to solve the problems of the first idea.</a:t>
            </a:r>
          </a:p>
          <a:p>
            <a:pPr marL="0" indent="0">
              <a:buNone/>
            </a:pPr>
            <a:r>
              <a:rPr lang="en-GB" dirty="0">
                <a:latin typeface="Malgun Gothic Semilight"/>
                <a:ea typeface="Malgun Gothic Semilight"/>
                <a:cs typeface="Malgun Gothic Semilight"/>
              </a:rPr>
              <a:t>In particular, the abstraction maintains the meaning of the information sets.</a:t>
            </a:r>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r>
              <a:rPr lang="en-GB" dirty="0">
                <a:latin typeface="Malgun Gothic Semilight"/>
                <a:ea typeface="Malgun Gothic Semilight"/>
                <a:cs typeface="Malgun Gothic Semilight"/>
              </a:rPr>
              <a:t>The abstract subtree JJ is connected to the abstract subtree KJ (due to player 2) but also it is connected to the abstract subtree JK (due to player 1)</a:t>
            </a:r>
            <a:r>
              <a:rPr lang="it-IT" dirty="0">
                <a:latin typeface="Malgun Gothic Semilight"/>
                <a:ea typeface="Malgun Gothic Semilight"/>
                <a:cs typeface="Malgun Gothic Semilight"/>
              </a:rPr>
              <a:t> .</a:t>
            </a:r>
          </a:p>
          <a:p>
            <a:pPr marL="0" indent="0">
              <a:buNone/>
            </a:pPr>
            <a:endParaRPr lang="it-IT" dirty="0"/>
          </a:p>
          <a:p>
            <a:pPr marL="0" indent="0">
              <a:buNone/>
            </a:pPr>
            <a:endParaRPr lang="it-IT" dirty="0"/>
          </a:p>
        </p:txBody>
      </p:sp>
      <p:pic>
        <p:nvPicPr>
          <p:cNvPr id="9" name="Immagine 8" descr="Immagine che contiene orologio&#10;&#10;Descrizione generata automaticamente">
            <a:extLst>
              <a:ext uri="{FF2B5EF4-FFF2-40B4-BE49-F238E27FC236}">
                <a16:creationId xmlns:a16="http://schemas.microsoft.com/office/drawing/2014/main" id="{13B2F838-64CC-48CC-B37C-F02A1E3CB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1737" y="2236267"/>
            <a:ext cx="7248525" cy="2385466"/>
          </a:xfrm>
          <a:prstGeom prst="rect">
            <a:avLst/>
          </a:prstGeom>
        </p:spPr>
      </p:pic>
    </p:spTree>
    <p:extLst>
      <p:ext uri="{BB962C8B-B14F-4D97-AF65-F5344CB8AC3E}">
        <p14:creationId xmlns:p14="http://schemas.microsoft.com/office/powerpoint/2010/main" val="64814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Connettore diritto 9">
            <a:extLst>
              <a:ext uri="{FF2B5EF4-FFF2-40B4-BE49-F238E27FC236}">
                <a16:creationId xmlns:a16="http://schemas.microsoft.com/office/drawing/2014/main" id="{A4F661A5-2782-4EDA-A278-A70C0FE433A6}"/>
              </a:ext>
            </a:extLst>
          </p:cNvPr>
          <p:cNvCxnSpPr>
            <a:cxnSpLocks/>
            <a:endCxn id="11" idx="4"/>
          </p:cNvCxnSpPr>
          <p:nvPr/>
        </p:nvCxnSpPr>
        <p:spPr>
          <a:xfrm>
            <a:off x="1667296" y="2137538"/>
            <a:ext cx="1896" cy="762655"/>
          </a:xfrm>
          <a:prstGeom prst="line">
            <a:avLst/>
          </a:prstGeom>
          <a:ln w="3810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0" name="Rettangolo 19">
            <a:extLst>
              <a:ext uri="{FF2B5EF4-FFF2-40B4-BE49-F238E27FC236}">
                <a16:creationId xmlns:a16="http://schemas.microsoft.com/office/drawing/2014/main" id="{1117C2CF-6ADF-4B6C-A209-7B2F88B7AFA8}"/>
              </a:ext>
            </a:extLst>
          </p:cNvPr>
          <p:cNvSpPr/>
          <p:nvPr/>
        </p:nvSpPr>
        <p:spPr>
          <a:xfrm>
            <a:off x="6087762" y="0"/>
            <a:ext cx="6104238" cy="6858000"/>
          </a:xfrm>
          <a:prstGeom prst="rect">
            <a:avLst/>
          </a:prstGeom>
          <a:gradFill flip="none" rotWithShape="1">
            <a:gsLst>
              <a:gs pos="0">
                <a:schemeClr val="accent1">
                  <a:lumMod val="5000"/>
                  <a:lumOff val="95000"/>
                  <a:alpha val="0"/>
                </a:schemeClr>
              </a:gs>
              <a:gs pos="100000">
                <a:srgbClr val="597183"/>
              </a:gs>
              <a:gs pos="54000">
                <a:srgbClr val="728FA5">
                  <a:alpha val="72000"/>
                </a:srgb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Malgun Gothic Semilight"/>
              <a:ea typeface="+mn-ea"/>
              <a:cs typeface="+mn-cs"/>
            </a:endParaRPr>
          </a:p>
        </p:txBody>
      </p:sp>
      <p:cxnSp>
        <p:nvCxnSpPr>
          <p:cNvPr id="21" name="Connettore diritto 20">
            <a:extLst>
              <a:ext uri="{FF2B5EF4-FFF2-40B4-BE49-F238E27FC236}">
                <a16:creationId xmlns:a16="http://schemas.microsoft.com/office/drawing/2014/main" id="{1A24F6B4-1324-4420-AD30-A328B7951248}"/>
              </a:ext>
            </a:extLst>
          </p:cNvPr>
          <p:cNvCxnSpPr>
            <a:cxnSpLocks/>
            <a:endCxn id="22" idx="4"/>
          </p:cNvCxnSpPr>
          <p:nvPr/>
        </p:nvCxnSpPr>
        <p:spPr>
          <a:xfrm>
            <a:off x="1667296" y="1520782"/>
            <a:ext cx="1896" cy="762655"/>
          </a:xfrm>
          <a:prstGeom prst="line">
            <a:avLst/>
          </a:prstGeom>
          <a:ln w="3810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2" name="Ovale 21">
            <a:extLst>
              <a:ext uri="{FF2B5EF4-FFF2-40B4-BE49-F238E27FC236}">
                <a16:creationId xmlns:a16="http://schemas.microsoft.com/office/drawing/2014/main" id="{50667755-0391-4C5C-9B31-B5D802376BC1}"/>
              </a:ext>
            </a:extLst>
          </p:cNvPr>
          <p:cNvSpPr/>
          <p:nvPr/>
        </p:nvSpPr>
        <p:spPr>
          <a:xfrm>
            <a:off x="1489192" y="1923437"/>
            <a:ext cx="360000" cy="360000"/>
          </a:xfrm>
          <a:prstGeom prst="ellipse">
            <a:avLst/>
          </a:prstGeom>
          <a:solidFill>
            <a:srgbClr val="728FA5"/>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prstClr val="white"/>
                </a:solidFill>
                <a:effectLst/>
                <a:uLnTx/>
                <a:uFillTx/>
                <a:latin typeface="Malgun Gothic Semilight"/>
                <a:ea typeface="+mn-ea"/>
                <a:cs typeface="Arial" panose="020B0604020202020204" pitchFamily="34" charset="0"/>
              </a:rPr>
              <a:t>2</a:t>
            </a:r>
          </a:p>
        </p:txBody>
      </p:sp>
      <p:sp>
        <p:nvSpPr>
          <p:cNvPr id="23" name="Ovale 22">
            <a:extLst>
              <a:ext uri="{FF2B5EF4-FFF2-40B4-BE49-F238E27FC236}">
                <a16:creationId xmlns:a16="http://schemas.microsoft.com/office/drawing/2014/main" id="{BD61B63B-E925-4BEC-B3AA-4BDE07AA411C}"/>
              </a:ext>
            </a:extLst>
          </p:cNvPr>
          <p:cNvSpPr/>
          <p:nvPr/>
        </p:nvSpPr>
        <p:spPr>
          <a:xfrm>
            <a:off x="1489192" y="1306681"/>
            <a:ext cx="360000" cy="360000"/>
          </a:xfrm>
          <a:prstGeom prst="ellipse">
            <a:avLst/>
          </a:prstGeom>
          <a:solidFill>
            <a:srgbClr val="728FA5"/>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prstClr val="white"/>
                </a:solidFill>
                <a:effectLst/>
                <a:uLnTx/>
                <a:uFillTx/>
                <a:latin typeface="Malgun Gothic Semilight"/>
                <a:ea typeface="+mn-ea"/>
                <a:cs typeface="Arial" panose="020B0604020202020204" pitchFamily="34" charset="0"/>
              </a:rPr>
              <a:t>1</a:t>
            </a:r>
          </a:p>
        </p:txBody>
      </p:sp>
      <p:sp>
        <p:nvSpPr>
          <p:cNvPr id="27" name="Rettangolo 26">
            <a:extLst>
              <a:ext uri="{FF2B5EF4-FFF2-40B4-BE49-F238E27FC236}">
                <a16:creationId xmlns:a16="http://schemas.microsoft.com/office/drawing/2014/main" id="{1A347E68-B3C7-4492-B044-869DCDE4F479}"/>
              </a:ext>
            </a:extLst>
          </p:cNvPr>
          <p:cNvSpPr/>
          <p:nvPr/>
        </p:nvSpPr>
        <p:spPr>
          <a:xfrm>
            <a:off x="2029160" y="1305070"/>
            <a:ext cx="4283359" cy="430887"/>
          </a:xfrm>
          <a:prstGeom prst="rect">
            <a:avLst/>
          </a:prstGeom>
        </p:spPr>
        <p:txBody>
          <a:bodyPr wrap="square" anchor="t">
            <a:spAutoFit/>
          </a:bodyPr>
          <a:lstStyle/>
          <a:p>
            <a:pPr marL="0" marR="0" lvl="0" indent="0" algn="l" defTabSz="457200" rtl="0" eaLnBrk="1" fontAlgn="auto" latinLnBrk="0" hangingPunct="1">
              <a:lnSpc>
                <a:spcPct val="100000"/>
              </a:lnSpc>
              <a:spcBef>
                <a:spcPts val="500"/>
              </a:spcBef>
              <a:spcAft>
                <a:spcPts val="0"/>
              </a:spcAft>
              <a:buClrTx/>
              <a:buSzTx/>
              <a:buFontTx/>
              <a:buNone/>
              <a:tabLst/>
              <a:defRPr/>
            </a:pPr>
            <a:r>
              <a:rPr lang="en-GB" sz="2200" b="1" dirty="0">
                <a:solidFill>
                  <a:schemeClr val="bg1">
                    <a:lumMod val="95000"/>
                  </a:schemeClr>
                </a:solidFill>
              </a:rPr>
              <a:t>ABSTRACTION</a:t>
            </a:r>
          </a:p>
        </p:txBody>
      </p:sp>
      <p:sp>
        <p:nvSpPr>
          <p:cNvPr id="28" name="Rettangolo 27">
            <a:extLst>
              <a:ext uri="{FF2B5EF4-FFF2-40B4-BE49-F238E27FC236}">
                <a16:creationId xmlns:a16="http://schemas.microsoft.com/office/drawing/2014/main" id="{312B6510-CEEF-4FF5-8B31-B875D0AF524A}"/>
              </a:ext>
            </a:extLst>
          </p:cNvPr>
          <p:cNvSpPr/>
          <p:nvPr/>
        </p:nvSpPr>
        <p:spPr>
          <a:xfrm>
            <a:off x="2029160" y="1923187"/>
            <a:ext cx="6596637" cy="430887"/>
          </a:xfrm>
          <a:prstGeom prst="rect">
            <a:avLst/>
          </a:prstGeom>
        </p:spPr>
        <p:txBody>
          <a:bodyPr wrap="square" anchor="t">
            <a:spAutoFit/>
          </a:bodyPr>
          <a:lstStyle/>
          <a:p>
            <a:r>
              <a:rPr lang="en-GB" sz="2200" b="1" dirty="0"/>
              <a:t>NASH EQUILIBRIUM APPROXIMATION</a:t>
            </a:r>
            <a:endParaRPr lang="en-GB" sz="2200" b="1" dirty="0">
              <a:ea typeface="Malgun Gothic Semilight"/>
              <a:cs typeface="Malgun Gothic Semilight"/>
            </a:endParaRPr>
          </a:p>
        </p:txBody>
      </p:sp>
      <p:sp>
        <p:nvSpPr>
          <p:cNvPr id="2" name="CasellaDiTesto 1">
            <a:extLst>
              <a:ext uri="{FF2B5EF4-FFF2-40B4-BE49-F238E27FC236}">
                <a16:creationId xmlns:a16="http://schemas.microsoft.com/office/drawing/2014/main" id="{1754C23C-2830-480D-A9F7-A8985A3FE460}"/>
              </a:ext>
            </a:extLst>
          </p:cNvPr>
          <p:cNvSpPr txBox="1"/>
          <p:nvPr/>
        </p:nvSpPr>
        <p:spPr>
          <a:xfrm>
            <a:off x="779509" y="737965"/>
            <a:ext cx="162671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400" b="1" i="0" u="none" strike="noStrike" kern="1200" cap="none" spc="0" normalizeH="0" baseline="0" noProof="0">
                <a:ln>
                  <a:noFill/>
                </a:ln>
                <a:solidFill>
                  <a:srgbClr val="728FA5"/>
                </a:solidFill>
                <a:effectLst/>
                <a:uLnTx/>
                <a:uFillTx/>
                <a:latin typeface="Malgun Gothic Semilight"/>
                <a:ea typeface="+mn-ea"/>
                <a:cs typeface="+mn-cs"/>
              </a:rPr>
              <a:t>OUTLINE:</a:t>
            </a:r>
            <a:endParaRPr kumimoji="0" lang="en-GB" sz="2400" b="1" i="0" u="none" strike="noStrike" kern="1200" cap="none" spc="0" normalizeH="0" baseline="0" noProof="0">
              <a:ln>
                <a:noFill/>
              </a:ln>
              <a:solidFill>
                <a:srgbClr val="728FA5"/>
              </a:solidFill>
              <a:effectLst/>
              <a:uLnTx/>
              <a:uFillTx/>
              <a:latin typeface="Malgun Gothic Semilight"/>
              <a:ea typeface="+mn-ea"/>
              <a:cs typeface="+mn-cs"/>
            </a:endParaRPr>
          </a:p>
        </p:txBody>
      </p:sp>
      <p:pic>
        <p:nvPicPr>
          <p:cNvPr id="36" name="Picture 4" descr="Y:\IMMAGINE _COORDINATA_2014\LOGO_UFFICIALE\01_Polimi_centrato\eps\01_Polimi_centrato_COL_negativo.png">
            <a:extLst>
              <a:ext uri="{FF2B5EF4-FFF2-40B4-BE49-F238E27FC236}">
                <a16:creationId xmlns:a16="http://schemas.microsoft.com/office/drawing/2014/main" id="{7997F8A5-32E6-4E9E-BEEC-52F5563238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5007" y="336996"/>
            <a:ext cx="1319980" cy="973230"/>
          </a:xfrm>
          <a:prstGeom prst="rect">
            <a:avLst/>
          </a:prstGeom>
          <a:noFill/>
          <a:extLst>
            <a:ext uri="{909E8E84-426E-40DD-AFC4-6F175D3DCCD1}">
              <a14:hiddenFill xmlns:a14="http://schemas.microsoft.com/office/drawing/2010/main">
                <a:solidFill>
                  <a:srgbClr val="FFFFFF"/>
                </a:solidFill>
              </a14:hiddenFill>
            </a:ext>
          </a:extLst>
        </p:spPr>
      </p:pic>
      <p:sp>
        <p:nvSpPr>
          <p:cNvPr id="11" name="Ovale 10">
            <a:extLst>
              <a:ext uri="{FF2B5EF4-FFF2-40B4-BE49-F238E27FC236}">
                <a16:creationId xmlns:a16="http://schemas.microsoft.com/office/drawing/2014/main" id="{38471AD4-6139-440B-9D2D-0F1BC5044529}"/>
              </a:ext>
            </a:extLst>
          </p:cNvPr>
          <p:cNvSpPr/>
          <p:nvPr/>
        </p:nvSpPr>
        <p:spPr>
          <a:xfrm>
            <a:off x="1489192" y="2540193"/>
            <a:ext cx="360000" cy="360000"/>
          </a:xfrm>
          <a:prstGeom prst="ellipse">
            <a:avLst/>
          </a:prstGeom>
          <a:solidFill>
            <a:srgbClr val="728FA5"/>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a:solidFill>
                  <a:prstClr val="white"/>
                </a:solidFill>
                <a:latin typeface="Malgun Gothic Semilight"/>
                <a:cs typeface="Arial" panose="020B0604020202020204" pitchFamily="34" charset="0"/>
              </a:rPr>
              <a:t>3</a:t>
            </a:r>
            <a:endParaRPr kumimoji="0" lang="it-IT" sz="1800" b="0" i="0" u="none" strike="noStrike" kern="1200" cap="none" spc="0" normalizeH="0" baseline="0" noProof="0">
              <a:ln>
                <a:noFill/>
              </a:ln>
              <a:solidFill>
                <a:prstClr val="white"/>
              </a:solidFill>
              <a:effectLst/>
              <a:uLnTx/>
              <a:uFillTx/>
              <a:latin typeface="Malgun Gothic Semilight"/>
              <a:ea typeface="+mn-ea"/>
              <a:cs typeface="Arial" panose="020B0604020202020204" pitchFamily="34" charset="0"/>
            </a:endParaRPr>
          </a:p>
        </p:txBody>
      </p:sp>
      <p:sp>
        <p:nvSpPr>
          <p:cNvPr id="12" name="Rettangolo 11">
            <a:extLst>
              <a:ext uri="{FF2B5EF4-FFF2-40B4-BE49-F238E27FC236}">
                <a16:creationId xmlns:a16="http://schemas.microsoft.com/office/drawing/2014/main" id="{EAF98F37-5267-4B85-A2C7-EE5B658F83A3}"/>
              </a:ext>
            </a:extLst>
          </p:cNvPr>
          <p:cNvSpPr/>
          <p:nvPr/>
        </p:nvSpPr>
        <p:spPr>
          <a:xfrm>
            <a:off x="2027296" y="2504749"/>
            <a:ext cx="6596637" cy="430887"/>
          </a:xfrm>
          <a:prstGeom prst="rect">
            <a:avLst/>
          </a:prstGeom>
        </p:spPr>
        <p:txBody>
          <a:bodyPr wrap="square" anchor="t">
            <a:spAutoFit/>
          </a:bodyPr>
          <a:lstStyle/>
          <a:p>
            <a:r>
              <a:rPr lang="en-GB" sz="2200" b="1" dirty="0">
                <a:solidFill>
                  <a:schemeClr val="bg1">
                    <a:lumMod val="95000"/>
                  </a:schemeClr>
                </a:solidFill>
              </a:rPr>
              <a:t>STRATEGY REFINEMENT</a:t>
            </a:r>
          </a:p>
        </p:txBody>
      </p:sp>
    </p:spTree>
    <p:extLst>
      <p:ext uri="{BB962C8B-B14F-4D97-AF65-F5344CB8AC3E}">
        <p14:creationId xmlns:p14="http://schemas.microsoft.com/office/powerpoint/2010/main" val="2123799555"/>
      </p:ext>
    </p:extLst>
  </p:cSld>
  <p:clrMapOvr>
    <a:masterClrMapping/>
  </p:clrMapOvr>
  <mc:AlternateContent xmlns:mc="http://schemas.openxmlformats.org/markup-compatibility/2006" xmlns:p14="http://schemas.microsoft.com/office/powerpoint/2010/main">
    <mc:Choice Requires="p14">
      <p:transition spd="slow" p14:dur="2000" advTm="26486"/>
    </mc:Choice>
    <mc:Fallback xmlns="">
      <p:transition spd="slow" advTm="2648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767C53-8B83-4AEF-B9C1-68BACB6D5C43}"/>
              </a:ext>
            </a:extLst>
          </p:cNvPr>
          <p:cNvSpPr>
            <a:spLocks noGrp="1"/>
          </p:cNvSpPr>
          <p:nvPr>
            <p:ph type="title"/>
          </p:nvPr>
        </p:nvSpPr>
        <p:spPr/>
        <p:txBody>
          <a:bodyPr/>
          <a:lstStyle/>
          <a:p>
            <a:r>
              <a:rPr lang="en-GB" dirty="0">
                <a:latin typeface="Malgun Gothic Semilight"/>
                <a:ea typeface="Malgun Gothic Semilight"/>
                <a:cs typeface="Malgun Gothic Semilight"/>
              </a:rPr>
              <a:t>NASH EQUILIBRIUM APPROXIMATION</a:t>
            </a:r>
            <a:endParaRPr lang="en-GB" dirty="0"/>
          </a:p>
        </p:txBody>
      </p:sp>
      <p:sp>
        <p:nvSpPr>
          <p:cNvPr id="3" name="Segnaposto numero diapositiva 2">
            <a:extLst>
              <a:ext uri="{FF2B5EF4-FFF2-40B4-BE49-F238E27FC236}">
                <a16:creationId xmlns:a16="http://schemas.microsoft.com/office/drawing/2014/main" id="{520E6CEC-A5C4-493B-BBCF-490E81D00F82}"/>
              </a:ext>
            </a:extLst>
          </p:cNvPr>
          <p:cNvSpPr>
            <a:spLocks noGrp="1"/>
          </p:cNvSpPr>
          <p:nvPr>
            <p:ph type="sldNum" sz="quarter" idx="12"/>
          </p:nvPr>
        </p:nvSpPr>
        <p:spPr/>
        <p:txBody>
          <a:bodyPr/>
          <a:lstStyle/>
          <a:p>
            <a:fld id="{7834947A-1B05-2B43-AD85-E646CE852B9E}" type="slidenum">
              <a:rPr lang="it-IT" smtClean="0"/>
              <a:pPr/>
              <a:t>16</a:t>
            </a:fld>
            <a:endParaRPr lang="it-IT"/>
          </a:p>
        </p:txBody>
      </p:sp>
      <p:sp>
        <p:nvSpPr>
          <p:cNvPr id="7" name="Marcador de texto 6">
            <a:extLst>
              <a:ext uri="{FF2B5EF4-FFF2-40B4-BE49-F238E27FC236}">
                <a16:creationId xmlns:a16="http://schemas.microsoft.com/office/drawing/2014/main" id="{66834C90-5F32-4242-BD3E-CE42BAB2CC43}"/>
              </a:ext>
            </a:extLst>
          </p:cNvPr>
          <p:cNvSpPr>
            <a:spLocks noGrp="1"/>
          </p:cNvSpPr>
          <p:nvPr>
            <p:ph type="body" sz="quarter" idx="13"/>
          </p:nvPr>
        </p:nvSpPr>
        <p:spPr/>
        <p:txBody>
          <a:bodyPr/>
          <a:lstStyle/>
          <a:p>
            <a:r>
              <a:rPr lang="es-ES" err="1"/>
              <a:t>Introduction</a:t>
            </a:r>
            <a:endParaRPr lang="en-GB"/>
          </a:p>
        </p:txBody>
      </p:sp>
      <p:sp>
        <p:nvSpPr>
          <p:cNvPr id="6" name="Marcador de contenido 5">
            <a:extLst>
              <a:ext uri="{FF2B5EF4-FFF2-40B4-BE49-F238E27FC236}">
                <a16:creationId xmlns:a16="http://schemas.microsoft.com/office/drawing/2014/main" id="{53E11BDB-8966-4921-BE5E-5B22BD89E683}"/>
              </a:ext>
            </a:extLst>
          </p:cNvPr>
          <p:cNvSpPr>
            <a:spLocks noGrp="1"/>
          </p:cNvSpPr>
          <p:nvPr>
            <p:ph idx="1"/>
          </p:nvPr>
        </p:nvSpPr>
        <p:spPr/>
        <p:txBody>
          <a:bodyPr/>
          <a:lstStyle/>
          <a:p>
            <a:r>
              <a:rPr lang="it-IT" b="1" i="1" dirty="0">
                <a:latin typeface="Malgun Gothic Semilight"/>
                <a:ea typeface="Malgun Gothic Semilight"/>
                <a:cs typeface="Malgun Gothic Semilight"/>
              </a:rPr>
              <a:t>GOAL: </a:t>
            </a:r>
            <a:endParaRPr lang="it-IT" b="1" i="1" dirty="0"/>
          </a:p>
          <a:p>
            <a:r>
              <a:rPr lang="es-ES" dirty="0"/>
              <a:t>Find a Nash Equilibrium in 2-player zero-sum game taking into account that such game tree is big.</a:t>
            </a:r>
          </a:p>
          <a:p>
            <a:r>
              <a:rPr lang="en-GB" b="1" dirty="0">
                <a:latin typeface="Malgun Gothic Semilight"/>
                <a:ea typeface="Malgun Gothic Semilight"/>
                <a:cs typeface="Malgun Gothic Semilight"/>
              </a:rPr>
              <a:t>Find the blueprint strategy </a:t>
            </a:r>
            <a:r>
              <a:rPr lang="en-GB" dirty="0">
                <a:latin typeface="Malgun Gothic Semilight"/>
                <a:ea typeface="Malgun Gothic Semilight"/>
                <a:cs typeface="Malgun Gothic Semilight"/>
              </a:rPr>
              <a:t>(solve the abstracted game).</a:t>
            </a:r>
          </a:p>
          <a:p>
            <a:endParaRPr lang="en-GB" dirty="0">
              <a:latin typeface="Malgun Gothic Semilight"/>
              <a:ea typeface="Malgun Gothic Semilight"/>
              <a:cs typeface="Malgun Gothic Semilight"/>
            </a:endParaRPr>
          </a:p>
          <a:p>
            <a:r>
              <a:rPr lang="en-GB" b="1" i="1" dirty="0">
                <a:latin typeface="Malgun Gothic Semilight"/>
                <a:ea typeface="Malgun Gothic Semilight"/>
                <a:cs typeface="Malgun Gothic Semilight"/>
              </a:rPr>
              <a:t>PROBLEM:</a:t>
            </a:r>
            <a:endParaRPr lang="en-GB" dirty="0">
              <a:latin typeface="Malgun Gothic Semilight"/>
              <a:ea typeface="Malgun Gothic Semilight"/>
              <a:cs typeface="Malgun Gothic Semilight"/>
            </a:endParaRPr>
          </a:p>
          <a:p>
            <a:r>
              <a:rPr lang="es-ES" dirty="0"/>
              <a:t>It is not feasible to do linear programing of a big game tree.  </a:t>
            </a:r>
          </a:p>
          <a:p>
            <a:endParaRPr lang="en-GB" b="1" dirty="0">
              <a:latin typeface="Malgun Gothic Semilight"/>
              <a:ea typeface="Malgun Gothic Semilight"/>
              <a:cs typeface="Malgun Gothic Semilight"/>
            </a:endParaRPr>
          </a:p>
          <a:p>
            <a:r>
              <a:rPr lang="en-GB" b="1" i="1" dirty="0">
                <a:latin typeface="Malgun Gothic Semilight"/>
                <a:ea typeface="Malgun Gothic Semilight"/>
                <a:cs typeface="Malgun Gothic Semilight"/>
              </a:rPr>
              <a:t>IDEA: </a:t>
            </a:r>
            <a:endParaRPr lang="en-GB" b="1" dirty="0">
              <a:latin typeface="Malgun Gothic Semilight"/>
              <a:ea typeface="Malgun Gothic Semilight"/>
              <a:cs typeface="Malgun Gothic Semilight"/>
            </a:endParaRPr>
          </a:p>
          <a:p>
            <a:r>
              <a:rPr lang="en-GB" dirty="0">
                <a:latin typeface="Malgun Gothic Semilight"/>
                <a:ea typeface="Malgun Gothic Semilight"/>
                <a:cs typeface="Malgun Gothic Semilight"/>
              </a:rPr>
              <a:t>Perform techniques related to the minimization of </a:t>
            </a:r>
            <a:r>
              <a:rPr lang="en-GB" b="1" dirty="0">
                <a:latin typeface="Malgun Gothic Semilight"/>
                <a:ea typeface="Malgun Gothic Semilight"/>
                <a:cs typeface="Malgun Gothic Semilight"/>
              </a:rPr>
              <a:t>regret. </a:t>
            </a:r>
          </a:p>
          <a:p>
            <a:r>
              <a:rPr lang="en-GB" dirty="0">
                <a:latin typeface="Malgun Gothic Semilight"/>
                <a:ea typeface="Malgun Gothic Semilight"/>
                <a:cs typeface="Malgun Gothic Semilight"/>
              </a:rPr>
              <a:t>Use the </a:t>
            </a:r>
            <a:r>
              <a:rPr lang="en-GB" b="1" dirty="0">
                <a:latin typeface="Malgun Gothic Semilight"/>
                <a:ea typeface="Malgun Gothic Semilight"/>
                <a:cs typeface="Malgun Gothic Semilight"/>
              </a:rPr>
              <a:t>Counter Factual Regret minimization </a:t>
            </a:r>
            <a:r>
              <a:rPr lang="en-GB" dirty="0">
                <a:latin typeface="Malgun Gothic Semilight"/>
                <a:ea typeface="Malgun Gothic Semilight"/>
                <a:cs typeface="Malgun Gothic Semilight"/>
              </a:rPr>
              <a:t>technique (</a:t>
            </a:r>
            <a:r>
              <a:rPr lang="en-GB" b="1" dirty="0">
                <a:latin typeface="Malgun Gothic Semilight"/>
                <a:ea typeface="Malgun Gothic Semilight"/>
                <a:cs typeface="Malgun Gothic Semilight"/>
              </a:rPr>
              <a:t>CFR</a:t>
            </a:r>
            <a:r>
              <a:rPr lang="en-GB" dirty="0">
                <a:latin typeface="Malgun Gothic Semilight"/>
                <a:ea typeface="Malgun Gothic Semilight"/>
                <a:cs typeface="Malgun Gothic Semilight"/>
              </a:rPr>
              <a:t>) to find which of the different strategies is more suitable for our game.</a:t>
            </a:r>
          </a:p>
        </p:txBody>
      </p:sp>
    </p:spTree>
    <p:extLst>
      <p:ext uri="{BB962C8B-B14F-4D97-AF65-F5344CB8AC3E}">
        <p14:creationId xmlns:p14="http://schemas.microsoft.com/office/powerpoint/2010/main" val="2610850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767C53-8B83-4AEF-B9C1-68BACB6D5C43}"/>
              </a:ext>
            </a:extLst>
          </p:cNvPr>
          <p:cNvSpPr>
            <a:spLocks noGrp="1"/>
          </p:cNvSpPr>
          <p:nvPr>
            <p:ph type="title"/>
          </p:nvPr>
        </p:nvSpPr>
        <p:spPr/>
        <p:txBody>
          <a:bodyPr/>
          <a:lstStyle/>
          <a:p>
            <a:r>
              <a:rPr lang="en-GB" dirty="0">
                <a:latin typeface="Malgun Gothic Semilight"/>
                <a:ea typeface="Malgun Gothic Semilight"/>
                <a:cs typeface="Malgun Gothic Semilight"/>
              </a:rPr>
              <a:t>NASH EQUILIBRIUM APPROXIMATION</a:t>
            </a:r>
            <a:endParaRPr lang="en-GB" b="0" dirty="0">
              <a:latin typeface="Malgun Gothic Semilight"/>
              <a:ea typeface="Malgun Gothic Semilight"/>
              <a:cs typeface="Malgun Gothic Semilight"/>
            </a:endParaRPr>
          </a:p>
        </p:txBody>
      </p:sp>
      <p:sp>
        <p:nvSpPr>
          <p:cNvPr id="3" name="Segnaposto numero diapositiva 2">
            <a:extLst>
              <a:ext uri="{FF2B5EF4-FFF2-40B4-BE49-F238E27FC236}">
                <a16:creationId xmlns:a16="http://schemas.microsoft.com/office/drawing/2014/main" id="{520E6CEC-A5C4-493B-BBCF-490E81D00F82}"/>
              </a:ext>
            </a:extLst>
          </p:cNvPr>
          <p:cNvSpPr>
            <a:spLocks noGrp="1"/>
          </p:cNvSpPr>
          <p:nvPr>
            <p:ph type="sldNum" sz="quarter" idx="12"/>
          </p:nvPr>
        </p:nvSpPr>
        <p:spPr/>
        <p:txBody>
          <a:bodyPr/>
          <a:lstStyle/>
          <a:p>
            <a:fld id="{7834947A-1B05-2B43-AD85-E646CE852B9E}" type="slidenum">
              <a:rPr lang="it-IT" smtClean="0"/>
              <a:pPr/>
              <a:t>17</a:t>
            </a:fld>
            <a:endParaRPr lang="it-IT"/>
          </a:p>
        </p:txBody>
      </p:sp>
      <p:sp>
        <p:nvSpPr>
          <p:cNvPr id="7" name="Marcador de texto 6">
            <a:extLst>
              <a:ext uri="{FF2B5EF4-FFF2-40B4-BE49-F238E27FC236}">
                <a16:creationId xmlns:a16="http://schemas.microsoft.com/office/drawing/2014/main" id="{66834C90-5F32-4242-BD3E-CE42BAB2CC43}"/>
              </a:ext>
            </a:extLst>
          </p:cNvPr>
          <p:cNvSpPr>
            <a:spLocks noGrp="1"/>
          </p:cNvSpPr>
          <p:nvPr>
            <p:ph type="body" sz="quarter" idx="13"/>
          </p:nvPr>
        </p:nvSpPr>
        <p:spPr/>
        <p:txBody>
          <a:bodyPr/>
          <a:lstStyle/>
          <a:p>
            <a:r>
              <a:rPr lang="es-ES" err="1"/>
              <a:t>Introduction</a:t>
            </a:r>
            <a:endParaRPr lang="en-GB"/>
          </a:p>
        </p:txBody>
      </p:sp>
      <p:sp>
        <p:nvSpPr>
          <p:cNvPr id="6" name="Marcador de contenido 5">
            <a:extLst>
              <a:ext uri="{FF2B5EF4-FFF2-40B4-BE49-F238E27FC236}">
                <a16:creationId xmlns:a16="http://schemas.microsoft.com/office/drawing/2014/main" id="{53E11BDB-8966-4921-BE5E-5B22BD89E683}"/>
              </a:ext>
            </a:extLst>
          </p:cNvPr>
          <p:cNvSpPr>
            <a:spLocks noGrp="1"/>
          </p:cNvSpPr>
          <p:nvPr>
            <p:ph idx="1"/>
          </p:nvPr>
        </p:nvSpPr>
        <p:spPr/>
        <p:txBody>
          <a:bodyPr vert="horz" lIns="91440" tIns="45720" rIns="91440" bIns="45720" rtlCol="0" anchor="t">
            <a:normAutofit/>
          </a:bodyPr>
          <a:lstStyle/>
          <a:p>
            <a:r>
              <a:rPr lang="en-GB">
                <a:latin typeface="Malgun Gothic Semilight"/>
                <a:ea typeface="Malgun Gothic Semilight"/>
                <a:cs typeface="Malgun Gothic Semilight"/>
              </a:rPr>
              <a:t>Many options are possible:</a:t>
            </a:r>
            <a:endParaRPr lang="en-GB"/>
          </a:p>
          <a:p>
            <a:pPr marL="285750" indent="-285750">
              <a:buFont typeface="Arial" charset="2"/>
              <a:buChar char="•"/>
            </a:pPr>
            <a:r>
              <a:rPr lang="en-GB" b="1" i="1">
                <a:latin typeface="Malgun Gothic Semilight"/>
                <a:ea typeface="Malgun Gothic Semilight"/>
                <a:cs typeface="Malgun Gothic Semilight"/>
              </a:rPr>
              <a:t>CFR </a:t>
            </a:r>
          </a:p>
          <a:p>
            <a:pPr marL="285750" indent="-285750">
              <a:buFont typeface="Arial" charset="2"/>
              <a:buChar char="•"/>
            </a:pPr>
            <a:r>
              <a:rPr lang="en-GB" b="1" i="1">
                <a:latin typeface="Malgun Gothic Semilight"/>
                <a:ea typeface="Malgun Gothic Semilight"/>
                <a:cs typeface="Malgun Gothic Semilight"/>
              </a:rPr>
              <a:t>CFR+</a:t>
            </a:r>
          </a:p>
          <a:p>
            <a:pPr marL="285750" indent="-285750">
              <a:buFont typeface="Arial" charset="2"/>
              <a:buChar char="•"/>
            </a:pPr>
            <a:r>
              <a:rPr lang="en-GB" b="1" i="1">
                <a:latin typeface="Malgun Gothic Semilight"/>
                <a:ea typeface="Malgun Gothic Semilight"/>
                <a:cs typeface="Malgun Gothic Semilight"/>
              </a:rPr>
              <a:t>CFR+ averaged</a:t>
            </a:r>
          </a:p>
          <a:p>
            <a:pPr marL="285750" indent="-285750">
              <a:buFont typeface="Arial" charset="2"/>
              <a:buChar char="•"/>
            </a:pPr>
            <a:r>
              <a:rPr lang="en-GB" b="1" i="1">
                <a:latin typeface="Malgun Gothic Semilight"/>
                <a:ea typeface="Malgun Gothic Semilight"/>
                <a:cs typeface="Malgun Gothic Semilight"/>
              </a:rPr>
              <a:t>CFR-BR</a:t>
            </a:r>
          </a:p>
          <a:p>
            <a:pPr marL="285750" indent="-285750">
              <a:buFont typeface="Arial" charset="2"/>
              <a:buChar char="•"/>
            </a:pPr>
            <a:r>
              <a:rPr lang="en-GB" b="1" i="1">
                <a:latin typeface="Malgun Gothic Semilight"/>
                <a:ea typeface="Malgun Gothic Semilight"/>
                <a:cs typeface="Malgun Gothic Semilight"/>
              </a:rPr>
              <a:t>Discounted CFR</a:t>
            </a:r>
          </a:p>
          <a:p>
            <a:pPr marL="285750" indent="-285750">
              <a:buFont typeface="Arial" charset="2"/>
              <a:buChar char="•"/>
            </a:pPr>
            <a:endParaRPr lang="en-GB" b="1" i="1">
              <a:latin typeface="Malgun Gothic Semilight"/>
              <a:ea typeface="Malgun Gothic Semilight"/>
              <a:cs typeface="Malgun Gothic Semilight"/>
            </a:endParaRPr>
          </a:p>
          <a:p>
            <a:r>
              <a:rPr lang="en-GB">
                <a:latin typeface="Malgun Gothic Semilight"/>
                <a:ea typeface="Malgun Gothic Semilight"/>
                <a:cs typeface="Malgun Gothic Semilight"/>
              </a:rPr>
              <a:t>Each option need to be compared and find the one </a:t>
            </a:r>
            <a:r>
              <a:rPr lang="en-GB" dirty="0">
                <a:latin typeface="Malgun Gothic Semilight"/>
                <a:ea typeface="Malgun Gothic Semilight"/>
                <a:cs typeface="Malgun Gothic Semilight"/>
              </a:rPr>
              <a:t>which</a:t>
            </a:r>
            <a:r>
              <a:rPr lang="en-GB">
                <a:latin typeface="Malgun Gothic Semilight"/>
                <a:ea typeface="Malgun Gothic Semilight"/>
                <a:cs typeface="Malgun Gothic Semilight"/>
              </a:rPr>
              <a:t> has fewer time to converge and the more optimal strategy. </a:t>
            </a:r>
          </a:p>
          <a:p>
            <a:r>
              <a:rPr lang="en-GB">
                <a:latin typeface="Malgun Gothic Semilight"/>
                <a:ea typeface="Malgun Gothic Semilight"/>
                <a:cs typeface="Malgun Gothic Semilight"/>
              </a:rPr>
              <a:t>There are more options than the ones introduced.</a:t>
            </a:r>
            <a:endParaRPr lang="en-GB"/>
          </a:p>
        </p:txBody>
      </p:sp>
    </p:spTree>
    <p:extLst>
      <p:ext uri="{BB962C8B-B14F-4D97-AF65-F5344CB8AC3E}">
        <p14:creationId xmlns:p14="http://schemas.microsoft.com/office/powerpoint/2010/main" val="4233384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767C53-8B83-4AEF-B9C1-68BACB6D5C43}"/>
              </a:ext>
            </a:extLst>
          </p:cNvPr>
          <p:cNvSpPr>
            <a:spLocks noGrp="1"/>
          </p:cNvSpPr>
          <p:nvPr>
            <p:ph type="title"/>
          </p:nvPr>
        </p:nvSpPr>
        <p:spPr/>
        <p:txBody>
          <a:bodyPr/>
          <a:lstStyle/>
          <a:p>
            <a:r>
              <a:rPr lang="en-GB" dirty="0">
                <a:latin typeface="Malgun Gothic Semilight"/>
                <a:ea typeface="Malgun Gothic Semilight"/>
                <a:cs typeface="Malgun Gothic Semilight"/>
              </a:rPr>
              <a:t>NASH EQUILIBRIUM APPROXIMATION</a:t>
            </a:r>
            <a:endParaRPr lang="en-GB" b="0" dirty="0">
              <a:latin typeface="Malgun Gothic Semilight"/>
              <a:ea typeface="Malgun Gothic Semilight"/>
              <a:cs typeface="Malgun Gothic Semilight"/>
            </a:endParaRPr>
          </a:p>
        </p:txBody>
      </p:sp>
      <p:sp>
        <p:nvSpPr>
          <p:cNvPr id="3" name="Segnaposto numero diapositiva 2">
            <a:extLst>
              <a:ext uri="{FF2B5EF4-FFF2-40B4-BE49-F238E27FC236}">
                <a16:creationId xmlns:a16="http://schemas.microsoft.com/office/drawing/2014/main" id="{520E6CEC-A5C4-493B-BBCF-490E81D00F82}"/>
              </a:ext>
            </a:extLst>
          </p:cNvPr>
          <p:cNvSpPr>
            <a:spLocks noGrp="1"/>
          </p:cNvSpPr>
          <p:nvPr>
            <p:ph type="sldNum" sz="quarter" idx="12"/>
          </p:nvPr>
        </p:nvSpPr>
        <p:spPr/>
        <p:txBody>
          <a:bodyPr/>
          <a:lstStyle/>
          <a:p>
            <a:fld id="{7834947A-1B05-2B43-AD85-E646CE852B9E}" type="slidenum">
              <a:rPr lang="it-IT" smtClean="0"/>
              <a:pPr/>
              <a:t>18</a:t>
            </a:fld>
            <a:endParaRPr lang="it-IT"/>
          </a:p>
        </p:txBody>
      </p:sp>
      <p:sp>
        <p:nvSpPr>
          <p:cNvPr id="7" name="Marcador de texto 6">
            <a:extLst>
              <a:ext uri="{FF2B5EF4-FFF2-40B4-BE49-F238E27FC236}">
                <a16:creationId xmlns:a16="http://schemas.microsoft.com/office/drawing/2014/main" id="{66834C90-5F32-4242-BD3E-CE42BAB2CC43}"/>
              </a:ext>
            </a:extLst>
          </p:cNvPr>
          <p:cNvSpPr>
            <a:spLocks noGrp="1"/>
          </p:cNvSpPr>
          <p:nvPr>
            <p:ph type="body" sz="quarter" idx="13"/>
          </p:nvPr>
        </p:nvSpPr>
        <p:spPr/>
        <p:txBody>
          <a:bodyPr/>
          <a:lstStyle/>
          <a:p>
            <a:r>
              <a:rPr lang="es-ES" err="1"/>
              <a:t>Comparison</a:t>
            </a:r>
            <a:r>
              <a:rPr lang="es-ES"/>
              <a:t> </a:t>
            </a:r>
            <a:r>
              <a:rPr lang="es-ES" err="1"/>
              <a:t>between</a:t>
            </a:r>
            <a:r>
              <a:rPr lang="es-ES"/>
              <a:t> </a:t>
            </a:r>
            <a:r>
              <a:rPr lang="es-ES" err="1"/>
              <a:t>CFRs</a:t>
            </a:r>
            <a:endParaRPr lang="en-GB"/>
          </a:p>
        </p:txBody>
      </p:sp>
      <p:graphicFrame>
        <p:nvGraphicFramePr>
          <p:cNvPr id="9" name="Tabla 9">
            <a:extLst>
              <a:ext uri="{FF2B5EF4-FFF2-40B4-BE49-F238E27FC236}">
                <a16:creationId xmlns:a16="http://schemas.microsoft.com/office/drawing/2014/main" id="{FA092E3F-0F7B-410B-86BF-1B6992C34BB5}"/>
              </a:ext>
            </a:extLst>
          </p:cNvPr>
          <p:cNvGraphicFramePr>
            <a:graphicFrameLocks noGrp="1"/>
          </p:cNvGraphicFramePr>
          <p:nvPr>
            <p:ph idx="1"/>
            <p:extLst>
              <p:ext uri="{D42A27DB-BD31-4B8C-83A1-F6EECF244321}">
                <p14:modId xmlns:p14="http://schemas.microsoft.com/office/powerpoint/2010/main" val="172964786"/>
              </p:ext>
            </p:extLst>
          </p:nvPr>
        </p:nvGraphicFramePr>
        <p:xfrm>
          <a:off x="499964" y="1502828"/>
          <a:ext cx="11190915" cy="2177682"/>
        </p:xfrm>
        <a:graphic>
          <a:graphicData uri="http://schemas.openxmlformats.org/drawingml/2006/table">
            <a:tbl>
              <a:tblPr firstRow="1" firstCol="1" bandRow="1">
                <a:tableStyleId>{5C22544A-7EE6-4342-B048-85BDC9FD1C3A}</a:tableStyleId>
              </a:tblPr>
              <a:tblGrid>
                <a:gridCol w="2238183">
                  <a:extLst>
                    <a:ext uri="{9D8B030D-6E8A-4147-A177-3AD203B41FA5}">
                      <a16:colId xmlns:a16="http://schemas.microsoft.com/office/drawing/2014/main" val="3134245869"/>
                    </a:ext>
                  </a:extLst>
                </a:gridCol>
                <a:gridCol w="2238183">
                  <a:extLst>
                    <a:ext uri="{9D8B030D-6E8A-4147-A177-3AD203B41FA5}">
                      <a16:colId xmlns:a16="http://schemas.microsoft.com/office/drawing/2014/main" val="3150849698"/>
                    </a:ext>
                  </a:extLst>
                </a:gridCol>
                <a:gridCol w="2238183">
                  <a:extLst>
                    <a:ext uri="{9D8B030D-6E8A-4147-A177-3AD203B41FA5}">
                      <a16:colId xmlns:a16="http://schemas.microsoft.com/office/drawing/2014/main" val="2689094266"/>
                    </a:ext>
                  </a:extLst>
                </a:gridCol>
                <a:gridCol w="2238183">
                  <a:extLst>
                    <a:ext uri="{9D8B030D-6E8A-4147-A177-3AD203B41FA5}">
                      <a16:colId xmlns:a16="http://schemas.microsoft.com/office/drawing/2014/main" val="3648034337"/>
                    </a:ext>
                  </a:extLst>
                </a:gridCol>
                <a:gridCol w="2238183">
                  <a:extLst>
                    <a:ext uri="{9D8B030D-6E8A-4147-A177-3AD203B41FA5}">
                      <a16:colId xmlns:a16="http://schemas.microsoft.com/office/drawing/2014/main" val="1364931681"/>
                    </a:ext>
                  </a:extLst>
                </a:gridCol>
              </a:tblGrid>
              <a:tr h="440322">
                <a:tc>
                  <a:txBody>
                    <a:bodyPr/>
                    <a:lstStyle/>
                    <a:p>
                      <a:endParaRPr lang="en-US" noProof="0"/>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rgbClr val="728FA5"/>
                    </a:solidFill>
                  </a:tcPr>
                </a:tc>
                <a:tc>
                  <a:txBody>
                    <a:bodyPr/>
                    <a:lstStyle/>
                    <a:p>
                      <a:pPr algn="ctr"/>
                      <a:r>
                        <a:rPr lang="en-US" noProof="0"/>
                        <a:t>CFR+</a:t>
                      </a:r>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rgbClr val="728FA5"/>
                    </a:solidFill>
                  </a:tcPr>
                </a:tc>
                <a:tc>
                  <a:txBody>
                    <a:bodyPr/>
                    <a:lstStyle/>
                    <a:p>
                      <a:pPr algn="ctr"/>
                      <a:r>
                        <a:rPr lang="en-US" noProof="0"/>
                        <a:t>CFR+ averaged</a:t>
                      </a:r>
                      <a:endParaRPr lang="en-US" noProof="0" dirty="0"/>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rgbClr val="728FA5"/>
                    </a:solidFill>
                  </a:tcPr>
                </a:tc>
                <a:tc>
                  <a:txBody>
                    <a:bodyPr/>
                    <a:lstStyle/>
                    <a:p>
                      <a:pPr algn="ctr"/>
                      <a:r>
                        <a:rPr lang="en-US" noProof="0"/>
                        <a:t>CFR-BR</a:t>
                      </a:r>
                      <a:endParaRPr lang="en-US" noProof="0" dirty="0"/>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rgbClr val="728FA5"/>
                    </a:solidFill>
                  </a:tcPr>
                </a:tc>
                <a:tc>
                  <a:txBody>
                    <a:bodyPr/>
                    <a:lstStyle/>
                    <a:p>
                      <a:pPr algn="ctr"/>
                      <a:r>
                        <a:rPr lang="en-US" noProof="0"/>
                        <a:t>Discounted CFR</a:t>
                      </a:r>
                      <a:endParaRPr lang="en-US" noProof="0" dirty="0"/>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rgbClr val="728FA5"/>
                    </a:solidFill>
                  </a:tcPr>
                </a:tc>
                <a:extLst>
                  <a:ext uri="{0D108BD9-81ED-4DB2-BD59-A6C34878D82A}">
                    <a16:rowId xmlns:a16="http://schemas.microsoft.com/office/drawing/2014/main" val="1561707656"/>
                  </a:ext>
                </a:extLst>
              </a:tr>
              <a:tr h="760006">
                <a:tc>
                  <a:txBody>
                    <a:bodyPr/>
                    <a:lstStyle/>
                    <a:p>
                      <a:pPr algn="ctr"/>
                      <a:r>
                        <a:rPr lang="en-US" noProof="0"/>
                        <a:t>Differences with </a:t>
                      </a:r>
                      <a:endParaRPr lang="it-IT"/>
                    </a:p>
                    <a:p>
                      <a:pPr lvl="0" algn="ctr">
                        <a:buNone/>
                      </a:pPr>
                      <a:r>
                        <a:rPr lang="en-US" noProof="0"/>
                        <a:t>CFR</a:t>
                      </a:r>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rgbClr val="728FA5"/>
                    </a:solidFill>
                  </a:tcPr>
                </a:tc>
                <a:tc>
                  <a:txBody>
                    <a:bodyPr/>
                    <a:lstStyle/>
                    <a:p>
                      <a:pPr marL="285750" indent="-285750" algn="ctr">
                        <a:buFont typeface="Arial" panose="020B0604020202020204" pitchFamily="34" charset="0"/>
                        <a:buChar char="•"/>
                      </a:pPr>
                      <a:r>
                        <a:rPr lang="en-US" noProof="0"/>
                        <a:t>Converges faster than CFR</a:t>
                      </a:r>
                    </a:p>
                    <a:p>
                      <a:pPr marL="285750" indent="-285750" algn="ctr">
                        <a:buFont typeface="Arial" panose="020B0604020202020204" pitchFamily="34" charset="0"/>
                        <a:buChar char="•"/>
                      </a:pPr>
                      <a:r>
                        <a:rPr lang="en-US" noProof="0"/>
                        <a:t>High compression ratio can be attained</a:t>
                      </a:r>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bg1"/>
                    </a:solidFill>
                  </a:tcPr>
                </a:tc>
                <a:tc>
                  <a:txBody>
                    <a:bodyPr/>
                    <a:lstStyle/>
                    <a:p>
                      <a:pPr marL="285750" marR="0" lvl="0" indent="-285750" algn="ctr"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noProof="0"/>
                        <a:t>Converges faster than CFR+</a:t>
                      </a:r>
                      <a:endParaRPr lang="it-IT"/>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bg1"/>
                    </a:solidFill>
                  </a:tcPr>
                </a:tc>
                <a:tc>
                  <a:txBody>
                    <a:bodyPr/>
                    <a:lstStyle/>
                    <a:p>
                      <a:pPr marL="285750" indent="-285750" algn="ctr">
                        <a:buFont typeface="Arial" panose="020B0604020202020204" pitchFamily="34" charset="0"/>
                        <a:buChar char="•"/>
                      </a:pPr>
                      <a:r>
                        <a:rPr lang="en-US" noProof="0"/>
                        <a:t>Don’t need to abstract the game because needs less memory</a:t>
                      </a:r>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bg1"/>
                    </a:solidFill>
                  </a:tcPr>
                </a:tc>
                <a:tc>
                  <a:txBody>
                    <a:bodyPr/>
                    <a:lstStyle/>
                    <a:p>
                      <a:pPr marL="285750" indent="-285750" algn="ctr">
                        <a:buFont typeface="Arial" panose="020B0604020202020204" pitchFamily="34" charset="0"/>
                        <a:buChar char="•"/>
                      </a:pPr>
                      <a:r>
                        <a:rPr lang="en-US" noProof="0"/>
                        <a:t>Converges faster than CFR+</a:t>
                      </a:r>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bg1"/>
                    </a:solidFill>
                  </a:tcPr>
                </a:tc>
                <a:extLst>
                  <a:ext uri="{0D108BD9-81ED-4DB2-BD59-A6C34878D82A}">
                    <a16:rowId xmlns:a16="http://schemas.microsoft.com/office/drawing/2014/main" val="3518555806"/>
                  </a:ext>
                </a:extLst>
              </a:tr>
            </a:tbl>
          </a:graphicData>
        </a:graphic>
      </p:graphicFrame>
      <p:sp>
        <p:nvSpPr>
          <p:cNvPr id="11" name="Rectángulo 10">
            <a:extLst>
              <a:ext uri="{FF2B5EF4-FFF2-40B4-BE49-F238E27FC236}">
                <a16:creationId xmlns:a16="http://schemas.microsoft.com/office/drawing/2014/main" id="{C33B8529-00D3-4BB7-A46A-24AB06CC1842}"/>
              </a:ext>
            </a:extLst>
          </p:cNvPr>
          <p:cNvSpPr/>
          <p:nvPr/>
        </p:nvSpPr>
        <p:spPr>
          <a:xfrm>
            <a:off x="479424" y="4293602"/>
            <a:ext cx="11231999" cy="1477328"/>
          </a:xfrm>
          <a:prstGeom prst="rect">
            <a:avLst/>
          </a:prstGeom>
        </p:spPr>
        <p:txBody>
          <a:bodyPr wrap="square" anchor="t">
            <a:spAutoFit/>
          </a:bodyPr>
          <a:lstStyle/>
          <a:p>
            <a:r>
              <a:rPr lang="en-GB" b="1" i="1">
                <a:ea typeface="Malgun Gothic Semilight"/>
                <a:cs typeface="Malgun Gothic Semilight"/>
              </a:rPr>
              <a:t>Decision: </a:t>
            </a:r>
            <a:endParaRPr lang="en-GB" b="1">
              <a:ea typeface="Malgun Gothic Semilight"/>
              <a:cs typeface="Malgun Gothic Semilight"/>
            </a:endParaRPr>
          </a:p>
          <a:p>
            <a:r>
              <a:rPr lang="en-GB">
                <a:ea typeface="Malgun Gothic Semilight"/>
                <a:cs typeface="Malgun Gothic Semilight"/>
              </a:rPr>
              <a:t>CFR+ averaged because converges faster and have better performance.</a:t>
            </a:r>
          </a:p>
          <a:p>
            <a:r>
              <a:rPr lang="en-GB">
                <a:ea typeface="Malgun Gothic Semilight"/>
                <a:cs typeface="Malgun Gothic Semilight"/>
              </a:rPr>
              <a:t>Implemented accordingly to reference paper: </a:t>
            </a:r>
            <a:r>
              <a:rPr lang="en-GB">
                <a:ea typeface="+mn-lt"/>
                <a:cs typeface="+mn-lt"/>
                <a:hlinkClick r:id="rId3"/>
              </a:rPr>
              <a:t>http://arxiv.org/pdf/1407.5042v1</a:t>
            </a:r>
            <a:endParaRPr lang="en-GB">
              <a:ea typeface="Malgun Gothic Semilight"/>
              <a:cs typeface="Malgun Gothic Semilight"/>
            </a:endParaRPr>
          </a:p>
          <a:p>
            <a:r>
              <a:rPr lang="en-GB" b="1" i="1">
                <a:ea typeface="Malgun Gothic Semilight"/>
                <a:cs typeface="Malgun Gothic Semilight"/>
              </a:rPr>
              <a:t>Comparisons:</a:t>
            </a:r>
          </a:p>
          <a:p>
            <a:r>
              <a:rPr lang="en-GB">
                <a:ea typeface="Malgun Gothic Semilight"/>
                <a:cs typeface="Malgun Gothic Semilight"/>
              </a:rPr>
              <a:t>In order to see which are the differences in a more visual manner it is used</a:t>
            </a:r>
            <a:r>
              <a:rPr lang="en-GB" b="1" i="1">
                <a:ea typeface="Malgun Gothic Semilight"/>
                <a:cs typeface="Malgun Gothic Semilight"/>
              </a:rPr>
              <a:t> </a:t>
            </a:r>
            <a:r>
              <a:rPr lang="it-IT">
                <a:cs typeface="Calibri"/>
                <a:hlinkClick r:id="rId4"/>
              </a:rPr>
              <a:t>http://jeskola.net/cfr/demo/</a:t>
            </a:r>
            <a:r>
              <a:rPr lang="en-GB" b="1" i="1">
                <a:ea typeface="Malgun Gothic Semilight"/>
                <a:cs typeface="Malgun Gothic Semilight"/>
              </a:rPr>
              <a:t> </a:t>
            </a:r>
          </a:p>
        </p:txBody>
      </p:sp>
    </p:spTree>
    <p:extLst>
      <p:ext uri="{BB962C8B-B14F-4D97-AF65-F5344CB8AC3E}">
        <p14:creationId xmlns:p14="http://schemas.microsoft.com/office/powerpoint/2010/main" val="3815365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Connettore diritto 9">
            <a:extLst>
              <a:ext uri="{FF2B5EF4-FFF2-40B4-BE49-F238E27FC236}">
                <a16:creationId xmlns:a16="http://schemas.microsoft.com/office/drawing/2014/main" id="{A4F661A5-2782-4EDA-A278-A70C0FE433A6}"/>
              </a:ext>
            </a:extLst>
          </p:cNvPr>
          <p:cNvCxnSpPr>
            <a:cxnSpLocks/>
            <a:endCxn id="11" idx="4"/>
          </p:cNvCxnSpPr>
          <p:nvPr/>
        </p:nvCxnSpPr>
        <p:spPr>
          <a:xfrm>
            <a:off x="1667296" y="2137538"/>
            <a:ext cx="1896" cy="762655"/>
          </a:xfrm>
          <a:prstGeom prst="line">
            <a:avLst/>
          </a:prstGeom>
          <a:ln w="3810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0" name="Rettangolo 19">
            <a:extLst>
              <a:ext uri="{FF2B5EF4-FFF2-40B4-BE49-F238E27FC236}">
                <a16:creationId xmlns:a16="http://schemas.microsoft.com/office/drawing/2014/main" id="{1117C2CF-6ADF-4B6C-A209-7B2F88B7AFA8}"/>
              </a:ext>
            </a:extLst>
          </p:cNvPr>
          <p:cNvSpPr/>
          <p:nvPr/>
        </p:nvSpPr>
        <p:spPr>
          <a:xfrm>
            <a:off x="6087762" y="0"/>
            <a:ext cx="6104238" cy="6858000"/>
          </a:xfrm>
          <a:prstGeom prst="rect">
            <a:avLst/>
          </a:prstGeom>
          <a:gradFill flip="none" rotWithShape="1">
            <a:gsLst>
              <a:gs pos="0">
                <a:schemeClr val="accent1">
                  <a:lumMod val="5000"/>
                  <a:lumOff val="95000"/>
                  <a:alpha val="0"/>
                </a:schemeClr>
              </a:gs>
              <a:gs pos="100000">
                <a:srgbClr val="597183"/>
              </a:gs>
              <a:gs pos="54000">
                <a:srgbClr val="728FA5">
                  <a:alpha val="72000"/>
                </a:srgb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Malgun Gothic Semilight"/>
              <a:ea typeface="+mn-ea"/>
              <a:cs typeface="+mn-cs"/>
            </a:endParaRPr>
          </a:p>
        </p:txBody>
      </p:sp>
      <p:cxnSp>
        <p:nvCxnSpPr>
          <p:cNvPr id="21" name="Connettore diritto 20">
            <a:extLst>
              <a:ext uri="{FF2B5EF4-FFF2-40B4-BE49-F238E27FC236}">
                <a16:creationId xmlns:a16="http://schemas.microsoft.com/office/drawing/2014/main" id="{1A24F6B4-1324-4420-AD30-A328B7951248}"/>
              </a:ext>
            </a:extLst>
          </p:cNvPr>
          <p:cNvCxnSpPr>
            <a:cxnSpLocks/>
            <a:endCxn id="22" idx="4"/>
          </p:cNvCxnSpPr>
          <p:nvPr/>
        </p:nvCxnSpPr>
        <p:spPr>
          <a:xfrm>
            <a:off x="1667296" y="1520782"/>
            <a:ext cx="1896" cy="762655"/>
          </a:xfrm>
          <a:prstGeom prst="line">
            <a:avLst/>
          </a:prstGeom>
          <a:ln w="3810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2" name="Ovale 21">
            <a:extLst>
              <a:ext uri="{FF2B5EF4-FFF2-40B4-BE49-F238E27FC236}">
                <a16:creationId xmlns:a16="http://schemas.microsoft.com/office/drawing/2014/main" id="{50667755-0391-4C5C-9B31-B5D802376BC1}"/>
              </a:ext>
            </a:extLst>
          </p:cNvPr>
          <p:cNvSpPr/>
          <p:nvPr/>
        </p:nvSpPr>
        <p:spPr>
          <a:xfrm>
            <a:off x="1489192" y="1923437"/>
            <a:ext cx="360000" cy="360000"/>
          </a:xfrm>
          <a:prstGeom prst="ellipse">
            <a:avLst/>
          </a:prstGeom>
          <a:solidFill>
            <a:srgbClr val="728FA5"/>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prstClr val="white"/>
                </a:solidFill>
                <a:effectLst/>
                <a:uLnTx/>
                <a:uFillTx/>
                <a:latin typeface="Malgun Gothic Semilight"/>
                <a:ea typeface="+mn-ea"/>
                <a:cs typeface="Arial" panose="020B0604020202020204" pitchFamily="34" charset="0"/>
              </a:rPr>
              <a:t>2</a:t>
            </a:r>
          </a:p>
        </p:txBody>
      </p:sp>
      <p:sp>
        <p:nvSpPr>
          <p:cNvPr id="23" name="Ovale 22">
            <a:extLst>
              <a:ext uri="{FF2B5EF4-FFF2-40B4-BE49-F238E27FC236}">
                <a16:creationId xmlns:a16="http://schemas.microsoft.com/office/drawing/2014/main" id="{BD61B63B-E925-4BEC-B3AA-4BDE07AA411C}"/>
              </a:ext>
            </a:extLst>
          </p:cNvPr>
          <p:cNvSpPr/>
          <p:nvPr/>
        </p:nvSpPr>
        <p:spPr>
          <a:xfrm>
            <a:off x="1489192" y="1306681"/>
            <a:ext cx="360000" cy="360000"/>
          </a:xfrm>
          <a:prstGeom prst="ellipse">
            <a:avLst/>
          </a:prstGeom>
          <a:solidFill>
            <a:srgbClr val="728FA5"/>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prstClr val="white"/>
                </a:solidFill>
                <a:effectLst/>
                <a:uLnTx/>
                <a:uFillTx/>
                <a:latin typeface="Malgun Gothic Semilight"/>
                <a:ea typeface="+mn-ea"/>
                <a:cs typeface="Arial" panose="020B0604020202020204" pitchFamily="34" charset="0"/>
              </a:rPr>
              <a:t>1</a:t>
            </a:r>
          </a:p>
        </p:txBody>
      </p:sp>
      <p:sp>
        <p:nvSpPr>
          <p:cNvPr id="27" name="Rettangolo 26">
            <a:extLst>
              <a:ext uri="{FF2B5EF4-FFF2-40B4-BE49-F238E27FC236}">
                <a16:creationId xmlns:a16="http://schemas.microsoft.com/office/drawing/2014/main" id="{1A347E68-B3C7-4492-B044-869DCDE4F479}"/>
              </a:ext>
            </a:extLst>
          </p:cNvPr>
          <p:cNvSpPr/>
          <p:nvPr/>
        </p:nvSpPr>
        <p:spPr>
          <a:xfrm>
            <a:off x="2029160" y="1305070"/>
            <a:ext cx="4283359" cy="430887"/>
          </a:xfrm>
          <a:prstGeom prst="rect">
            <a:avLst/>
          </a:prstGeom>
        </p:spPr>
        <p:txBody>
          <a:bodyPr wrap="square" anchor="t">
            <a:spAutoFit/>
          </a:bodyPr>
          <a:lstStyle/>
          <a:p>
            <a:pPr marL="0" marR="0" lvl="0" indent="0" algn="l" defTabSz="457200" rtl="0" eaLnBrk="1" fontAlgn="auto" latinLnBrk="0" hangingPunct="1">
              <a:lnSpc>
                <a:spcPct val="100000"/>
              </a:lnSpc>
              <a:spcBef>
                <a:spcPts val="500"/>
              </a:spcBef>
              <a:spcAft>
                <a:spcPts val="0"/>
              </a:spcAft>
              <a:buClrTx/>
              <a:buSzTx/>
              <a:buFontTx/>
              <a:buNone/>
              <a:tabLst/>
              <a:defRPr/>
            </a:pPr>
            <a:r>
              <a:rPr lang="en-GB" sz="2200" b="1" dirty="0">
                <a:solidFill>
                  <a:schemeClr val="bg1">
                    <a:lumMod val="95000"/>
                  </a:schemeClr>
                </a:solidFill>
              </a:rPr>
              <a:t>ABSTRACTION</a:t>
            </a:r>
          </a:p>
        </p:txBody>
      </p:sp>
      <p:sp>
        <p:nvSpPr>
          <p:cNvPr id="28" name="Rettangolo 27">
            <a:extLst>
              <a:ext uri="{FF2B5EF4-FFF2-40B4-BE49-F238E27FC236}">
                <a16:creationId xmlns:a16="http://schemas.microsoft.com/office/drawing/2014/main" id="{312B6510-CEEF-4FF5-8B31-B875D0AF524A}"/>
              </a:ext>
            </a:extLst>
          </p:cNvPr>
          <p:cNvSpPr/>
          <p:nvPr/>
        </p:nvSpPr>
        <p:spPr>
          <a:xfrm>
            <a:off x="2029160" y="1923187"/>
            <a:ext cx="6596637" cy="430887"/>
          </a:xfrm>
          <a:prstGeom prst="rect">
            <a:avLst/>
          </a:prstGeom>
        </p:spPr>
        <p:txBody>
          <a:bodyPr wrap="square" anchor="t">
            <a:spAutoFit/>
          </a:bodyPr>
          <a:lstStyle/>
          <a:p>
            <a:r>
              <a:rPr lang="en-GB" sz="2200" b="1" dirty="0">
                <a:solidFill>
                  <a:schemeClr val="bg1">
                    <a:lumMod val="95000"/>
                  </a:schemeClr>
                </a:solidFill>
              </a:rPr>
              <a:t>NASH EQUILIBRIUM APPROXIMATION</a:t>
            </a:r>
          </a:p>
        </p:txBody>
      </p:sp>
      <p:sp>
        <p:nvSpPr>
          <p:cNvPr id="2" name="CasellaDiTesto 1">
            <a:extLst>
              <a:ext uri="{FF2B5EF4-FFF2-40B4-BE49-F238E27FC236}">
                <a16:creationId xmlns:a16="http://schemas.microsoft.com/office/drawing/2014/main" id="{1754C23C-2830-480D-A9F7-A8985A3FE460}"/>
              </a:ext>
            </a:extLst>
          </p:cNvPr>
          <p:cNvSpPr txBox="1"/>
          <p:nvPr/>
        </p:nvSpPr>
        <p:spPr>
          <a:xfrm>
            <a:off x="779509" y="737965"/>
            <a:ext cx="162671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400" b="1" i="0" u="none" strike="noStrike" kern="1200" cap="none" spc="0" normalizeH="0" baseline="0" noProof="0">
                <a:ln>
                  <a:noFill/>
                </a:ln>
                <a:solidFill>
                  <a:srgbClr val="728FA5"/>
                </a:solidFill>
                <a:effectLst/>
                <a:uLnTx/>
                <a:uFillTx/>
                <a:latin typeface="Malgun Gothic Semilight"/>
                <a:ea typeface="+mn-ea"/>
                <a:cs typeface="+mn-cs"/>
              </a:rPr>
              <a:t>OUTLINE:</a:t>
            </a:r>
            <a:endParaRPr kumimoji="0" lang="en-GB" sz="2400" b="1" i="0" u="none" strike="noStrike" kern="1200" cap="none" spc="0" normalizeH="0" baseline="0" noProof="0">
              <a:ln>
                <a:noFill/>
              </a:ln>
              <a:solidFill>
                <a:srgbClr val="728FA5"/>
              </a:solidFill>
              <a:effectLst/>
              <a:uLnTx/>
              <a:uFillTx/>
              <a:latin typeface="Malgun Gothic Semilight"/>
              <a:ea typeface="+mn-ea"/>
              <a:cs typeface="+mn-cs"/>
            </a:endParaRPr>
          </a:p>
        </p:txBody>
      </p:sp>
      <p:pic>
        <p:nvPicPr>
          <p:cNvPr id="36" name="Picture 4" descr="Y:\IMMAGINE _COORDINATA_2014\LOGO_UFFICIALE\01_Polimi_centrato\eps\01_Polimi_centrato_COL_negativo.png">
            <a:extLst>
              <a:ext uri="{FF2B5EF4-FFF2-40B4-BE49-F238E27FC236}">
                <a16:creationId xmlns:a16="http://schemas.microsoft.com/office/drawing/2014/main" id="{7997F8A5-32E6-4E9E-BEEC-52F5563238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5007" y="336996"/>
            <a:ext cx="1319980" cy="973230"/>
          </a:xfrm>
          <a:prstGeom prst="rect">
            <a:avLst/>
          </a:prstGeom>
          <a:noFill/>
          <a:extLst>
            <a:ext uri="{909E8E84-426E-40DD-AFC4-6F175D3DCCD1}">
              <a14:hiddenFill xmlns:a14="http://schemas.microsoft.com/office/drawing/2010/main">
                <a:solidFill>
                  <a:srgbClr val="FFFFFF"/>
                </a:solidFill>
              </a14:hiddenFill>
            </a:ext>
          </a:extLst>
        </p:spPr>
      </p:pic>
      <p:sp>
        <p:nvSpPr>
          <p:cNvPr id="11" name="Ovale 10">
            <a:extLst>
              <a:ext uri="{FF2B5EF4-FFF2-40B4-BE49-F238E27FC236}">
                <a16:creationId xmlns:a16="http://schemas.microsoft.com/office/drawing/2014/main" id="{38471AD4-6139-440B-9D2D-0F1BC5044529}"/>
              </a:ext>
            </a:extLst>
          </p:cNvPr>
          <p:cNvSpPr/>
          <p:nvPr/>
        </p:nvSpPr>
        <p:spPr>
          <a:xfrm>
            <a:off x="1489192" y="2540193"/>
            <a:ext cx="360000" cy="360000"/>
          </a:xfrm>
          <a:prstGeom prst="ellipse">
            <a:avLst/>
          </a:prstGeom>
          <a:solidFill>
            <a:srgbClr val="728FA5"/>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a:solidFill>
                  <a:prstClr val="white"/>
                </a:solidFill>
                <a:latin typeface="Malgun Gothic Semilight"/>
                <a:cs typeface="Arial" panose="020B0604020202020204" pitchFamily="34" charset="0"/>
              </a:rPr>
              <a:t>3</a:t>
            </a:r>
            <a:endParaRPr kumimoji="0" lang="it-IT" sz="1800" b="0" i="0" u="none" strike="noStrike" kern="1200" cap="none" spc="0" normalizeH="0" baseline="0" noProof="0">
              <a:ln>
                <a:noFill/>
              </a:ln>
              <a:solidFill>
                <a:prstClr val="white"/>
              </a:solidFill>
              <a:effectLst/>
              <a:uLnTx/>
              <a:uFillTx/>
              <a:latin typeface="Malgun Gothic Semilight"/>
              <a:ea typeface="+mn-ea"/>
              <a:cs typeface="Arial" panose="020B0604020202020204" pitchFamily="34" charset="0"/>
            </a:endParaRPr>
          </a:p>
        </p:txBody>
      </p:sp>
      <p:sp>
        <p:nvSpPr>
          <p:cNvPr id="12" name="Rettangolo 11">
            <a:extLst>
              <a:ext uri="{FF2B5EF4-FFF2-40B4-BE49-F238E27FC236}">
                <a16:creationId xmlns:a16="http://schemas.microsoft.com/office/drawing/2014/main" id="{EAF98F37-5267-4B85-A2C7-EE5B658F83A3}"/>
              </a:ext>
            </a:extLst>
          </p:cNvPr>
          <p:cNvSpPr/>
          <p:nvPr/>
        </p:nvSpPr>
        <p:spPr>
          <a:xfrm>
            <a:off x="2027296" y="2504749"/>
            <a:ext cx="6596637" cy="430887"/>
          </a:xfrm>
          <a:prstGeom prst="rect">
            <a:avLst/>
          </a:prstGeom>
        </p:spPr>
        <p:txBody>
          <a:bodyPr wrap="square" anchor="t">
            <a:spAutoFit/>
          </a:bodyPr>
          <a:lstStyle/>
          <a:p>
            <a:r>
              <a:rPr lang="en-GB" sz="2200" b="1" dirty="0"/>
              <a:t>STRATEGY REFINEMENT</a:t>
            </a:r>
            <a:endParaRPr lang="en-GB" sz="2200" b="1" dirty="0">
              <a:ea typeface="Malgun Gothic Semilight"/>
              <a:cs typeface="Malgun Gothic Semilight"/>
            </a:endParaRPr>
          </a:p>
        </p:txBody>
      </p:sp>
    </p:spTree>
    <p:extLst>
      <p:ext uri="{BB962C8B-B14F-4D97-AF65-F5344CB8AC3E}">
        <p14:creationId xmlns:p14="http://schemas.microsoft.com/office/powerpoint/2010/main" val="2128370745"/>
      </p:ext>
    </p:extLst>
  </p:cSld>
  <p:clrMapOvr>
    <a:masterClrMapping/>
  </p:clrMapOvr>
  <mc:AlternateContent xmlns:mc="http://schemas.openxmlformats.org/markup-compatibility/2006" xmlns:p14="http://schemas.microsoft.com/office/powerpoint/2010/main">
    <mc:Choice Requires="p14">
      <p:transition spd="slow" p14:dur="2000" advTm="26486"/>
    </mc:Choice>
    <mc:Fallback xmlns="">
      <p:transition spd="slow" advTm="2648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73D442-FCFE-4C7F-8E37-B9EBE28B131D}"/>
              </a:ext>
            </a:extLst>
          </p:cNvPr>
          <p:cNvSpPr>
            <a:spLocks noGrp="1"/>
          </p:cNvSpPr>
          <p:nvPr>
            <p:ph type="title"/>
          </p:nvPr>
        </p:nvSpPr>
        <p:spPr/>
        <p:txBody>
          <a:bodyPr/>
          <a:lstStyle/>
          <a:p>
            <a:r>
              <a:rPr lang="en-US" dirty="0">
                <a:latin typeface="Malgun Gothic Semilight"/>
                <a:ea typeface="Malgun Gothic Semilight"/>
                <a:cs typeface="Malgun Gothic Semilight"/>
              </a:rPr>
              <a:t>Project authors</a:t>
            </a:r>
            <a:endParaRPr lang="en-US" dirty="0"/>
          </a:p>
        </p:txBody>
      </p:sp>
      <p:sp>
        <p:nvSpPr>
          <p:cNvPr id="3" name="Segnaposto numero diapositiva 2">
            <a:extLst>
              <a:ext uri="{FF2B5EF4-FFF2-40B4-BE49-F238E27FC236}">
                <a16:creationId xmlns:a16="http://schemas.microsoft.com/office/drawing/2014/main" id="{16758444-6390-4264-A226-0E2B335850D8}"/>
              </a:ext>
            </a:extLst>
          </p:cNvPr>
          <p:cNvSpPr>
            <a:spLocks noGrp="1"/>
          </p:cNvSpPr>
          <p:nvPr>
            <p:ph type="sldNum" sz="quarter" idx="12"/>
          </p:nvPr>
        </p:nvSpPr>
        <p:spPr/>
        <p:txBody>
          <a:bodyPr/>
          <a:lstStyle/>
          <a:p>
            <a:fld id="{7834947A-1B05-2B43-AD85-E646CE852B9E}" type="slidenum">
              <a:rPr lang="it-IT" smtClean="0"/>
              <a:pPr/>
              <a:t>2</a:t>
            </a:fld>
            <a:endParaRPr lang="it-IT"/>
          </a:p>
        </p:txBody>
      </p:sp>
      <p:sp>
        <p:nvSpPr>
          <p:cNvPr id="5" name="Segnaposto contenuto 4">
            <a:extLst>
              <a:ext uri="{FF2B5EF4-FFF2-40B4-BE49-F238E27FC236}">
                <a16:creationId xmlns:a16="http://schemas.microsoft.com/office/drawing/2014/main" id="{FFF3D48D-DA66-4628-95E4-285D9A5D34FF}"/>
              </a:ext>
            </a:extLst>
          </p:cNvPr>
          <p:cNvSpPr>
            <a:spLocks noGrp="1"/>
          </p:cNvSpPr>
          <p:nvPr>
            <p:ph idx="1"/>
          </p:nvPr>
        </p:nvSpPr>
        <p:spPr/>
        <p:txBody>
          <a:bodyPr vert="horz" lIns="91440" tIns="45720" rIns="91440" bIns="45720" rtlCol="0" anchor="t">
            <a:normAutofit/>
          </a:bodyPr>
          <a:lstStyle/>
          <a:p>
            <a:pPr algn="r"/>
            <a:endParaRPr lang="it-IT">
              <a:latin typeface="Malgun Gothic Semilight"/>
              <a:ea typeface="Malgun Gothic Semilight"/>
              <a:cs typeface="Malgun Gothic Semilight"/>
            </a:endParaRPr>
          </a:p>
          <a:p>
            <a:pPr algn="r"/>
            <a:endParaRPr lang="it-IT">
              <a:latin typeface="Malgun Gothic Semilight"/>
              <a:ea typeface="Malgun Gothic Semilight"/>
              <a:cs typeface="Malgun Gothic Semilight"/>
            </a:endParaRPr>
          </a:p>
        </p:txBody>
      </p:sp>
      <p:pic>
        <p:nvPicPr>
          <p:cNvPr id="6" name="Immagine 6" descr="Immagine che contiene persona, uomo, abbigliamento, edificio&#10;&#10;Descrizione generata automaticamente">
            <a:extLst>
              <a:ext uri="{FF2B5EF4-FFF2-40B4-BE49-F238E27FC236}">
                <a16:creationId xmlns:a16="http://schemas.microsoft.com/office/drawing/2014/main" id="{36FE600C-C66F-4FBB-9BD0-018B75DEA82B}"/>
              </a:ext>
            </a:extLst>
          </p:cNvPr>
          <p:cNvPicPr>
            <a:picLocks noChangeAspect="1"/>
          </p:cNvPicPr>
          <p:nvPr/>
        </p:nvPicPr>
        <p:blipFill>
          <a:blip r:embed="rId2"/>
          <a:stretch>
            <a:fillRect/>
          </a:stretch>
        </p:blipFill>
        <p:spPr>
          <a:xfrm>
            <a:off x="809296" y="2809693"/>
            <a:ext cx="2743200" cy="3077924"/>
          </a:xfrm>
          <a:prstGeom prst="rect">
            <a:avLst/>
          </a:prstGeom>
        </p:spPr>
      </p:pic>
      <p:pic>
        <p:nvPicPr>
          <p:cNvPr id="7" name="Immagine 7" descr="Immagine che contiene persona, uomo, interni, abbigliamento&#10;&#10;Descrizione generata automaticamente">
            <a:extLst>
              <a:ext uri="{FF2B5EF4-FFF2-40B4-BE49-F238E27FC236}">
                <a16:creationId xmlns:a16="http://schemas.microsoft.com/office/drawing/2014/main" id="{58D80DFC-C47A-4635-B301-B2AE28FDD44A}"/>
              </a:ext>
            </a:extLst>
          </p:cNvPr>
          <p:cNvPicPr>
            <a:picLocks noChangeAspect="1"/>
          </p:cNvPicPr>
          <p:nvPr/>
        </p:nvPicPr>
        <p:blipFill>
          <a:blip r:embed="rId3"/>
          <a:stretch>
            <a:fillRect/>
          </a:stretch>
        </p:blipFill>
        <p:spPr>
          <a:xfrm>
            <a:off x="8626365" y="2811933"/>
            <a:ext cx="2335925" cy="3086583"/>
          </a:xfrm>
          <a:prstGeom prst="rect">
            <a:avLst/>
          </a:prstGeom>
        </p:spPr>
      </p:pic>
      <p:sp>
        <p:nvSpPr>
          <p:cNvPr id="10" name="CasellaDiTesto 9">
            <a:extLst>
              <a:ext uri="{FF2B5EF4-FFF2-40B4-BE49-F238E27FC236}">
                <a16:creationId xmlns:a16="http://schemas.microsoft.com/office/drawing/2014/main" id="{B3A66AA1-62BF-4AC0-A818-16C082AE65E6}"/>
              </a:ext>
            </a:extLst>
          </p:cNvPr>
          <p:cNvSpPr txBox="1"/>
          <p:nvPr/>
        </p:nvSpPr>
        <p:spPr>
          <a:xfrm>
            <a:off x="809296" y="1326687"/>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b="1">
                <a:latin typeface="Malgun Gothic Semilight"/>
              </a:rPr>
              <a:t>Luca Carminati</a:t>
            </a:r>
          </a:p>
          <a:p>
            <a:pPr algn="l"/>
            <a:r>
              <a:rPr lang="it-IT" i="1">
                <a:latin typeface="Malgun Gothic Semilight"/>
              </a:rPr>
              <a:t>Laurea Magistrale</a:t>
            </a:r>
            <a:endParaRPr lang="it-IT" i="1">
              <a:latin typeface="Malgun Gothic Semilight"/>
              <a:ea typeface="Malgun Gothic Semilight"/>
              <a:cs typeface="Malgun Gothic Semilight"/>
            </a:endParaRPr>
          </a:p>
          <a:p>
            <a:r>
              <a:rPr lang="en-GB" i="1"/>
              <a:t>Computer Science and Engineering</a:t>
            </a:r>
            <a:endParaRPr lang="it-IT" i="1"/>
          </a:p>
        </p:txBody>
      </p:sp>
      <p:sp>
        <p:nvSpPr>
          <p:cNvPr id="11" name="CasellaDiTesto 10">
            <a:extLst>
              <a:ext uri="{FF2B5EF4-FFF2-40B4-BE49-F238E27FC236}">
                <a16:creationId xmlns:a16="http://schemas.microsoft.com/office/drawing/2014/main" id="{8683864B-8A7A-4581-A080-35F436825A45}"/>
              </a:ext>
            </a:extLst>
          </p:cNvPr>
          <p:cNvSpPr txBox="1"/>
          <p:nvPr/>
        </p:nvSpPr>
        <p:spPr>
          <a:xfrm>
            <a:off x="4766578" y="1326687"/>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a:ea typeface="+mn-lt"/>
                <a:cs typeface="+mn-lt"/>
              </a:rPr>
              <a:t>Teresa Costa </a:t>
            </a:r>
            <a:r>
              <a:rPr lang="it-IT" b="1" err="1">
                <a:ea typeface="+mn-lt"/>
                <a:cs typeface="+mn-lt"/>
              </a:rPr>
              <a:t>Cañones</a:t>
            </a:r>
            <a:endParaRPr lang="it-IT" b="1">
              <a:ea typeface="+mn-lt"/>
              <a:cs typeface="+mn-lt"/>
            </a:endParaRPr>
          </a:p>
          <a:p>
            <a:r>
              <a:rPr lang="it-IT" i="1">
                <a:ea typeface="+mn-lt"/>
                <a:cs typeface="+mn-lt"/>
              </a:rPr>
              <a:t>Laurea Magistrale</a:t>
            </a:r>
          </a:p>
          <a:p>
            <a:r>
              <a:rPr lang="it-IT" i="1">
                <a:ea typeface="+mn-lt"/>
                <a:cs typeface="+mn-lt"/>
              </a:rPr>
              <a:t>Telecommunication engineering</a:t>
            </a:r>
            <a:endParaRPr lang="it-IT" i="1"/>
          </a:p>
        </p:txBody>
      </p:sp>
      <p:sp>
        <p:nvSpPr>
          <p:cNvPr id="12" name="CasellaDiTesto 11">
            <a:extLst>
              <a:ext uri="{FF2B5EF4-FFF2-40B4-BE49-F238E27FC236}">
                <a16:creationId xmlns:a16="http://schemas.microsoft.com/office/drawing/2014/main" id="{D31BB5E0-DA32-4C41-BC27-70A3C37B3C89}"/>
              </a:ext>
            </a:extLst>
          </p:cNvPr>
          <p:cNvSpPr txBox="1"/>
          <p:nvPr/>
        </p:nvSpPr>
        <p:spPr>
          <a:xfrm>
            <a:off x="8626365" y="1327436"/>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b="1">
                <a:latin typeface="Malgun Gothic Semilight"/>
              </a:rPr>
              <a:t>Robert Stefano </a:t>
            </a:r>
            <a:r>
              <a:rPr lang="it-IT" b="1" err="1">
                <a:latin typeface="Malgun Gothic Semilight"/>
              </a:rPr>
              <a:t>Chinga</a:t>
            </a:r>
            <a:endParaRPr lang="it-IT" b="1" err="1">
              <a:latin typeface="Malgun Gothic Semilight"/>
              <a:ea typeface="Malgun Gothic Semilight"/>
              <a:cs typeface="Malgun Gothic Semilight"/>
            </a:endParaRPr>
          </a:p>
          <a:p>
            <a:pPr algn="l"/>
            <a:r>
              <a:rPr lang="it-IT" i="1">
                <a:latin typeface="Malgun Gothic Semilight"/>
                <a:ea typeface="Malgun Gothic Semilight"/>
                <a:cs typeface="Malgun Gothic Semilight"/>
              </a:rPr>
              <a:t>Laurea Magistrale</a:t>
            </a:r>
          </a:p>
          <a:p>
            <a:r>
              <a:rPr lang="en-GB" i="1"/>
              <a:t>Computer Science and Engineering</a:t>
            </a:r>
            <a:r>
              <a:rPr lang="it-IT" i="1">
                <a:latin typeface="Malgun Gothic Semilight"/>
                <a:ea typeface="Malgun Gothic Semilight"/>
                <a:cs typeface="Malgun Gothic Semilight"/>
              </a:rPr>
              <a:t>​</a:t>
            </a:r>
            <a:endParaRPr lang="it-IT" i="1"/>
          </a:p>
        </p:txBody>
      </p:sp>
      <p:pic>
        <p:nvPicPr>
          <p:cNvPr id="13" name="Immagine 13" descr="Immagine che contiene persona, interni, abbigliamento, donna&#10;&#10;Descrizione generata automaticamente">
            <a:extLst>
              <a:ext uri="{FF2B5EF4-FFF2-40B4-BE49-F238E27FC236}">
                <a16:creationId xmlns:a16="http://schemas.microsoft.com/office/drawing/2014/main" id="{AA4838C5-588D-488C-B475-3C3D2EB80BEF}"/>
              </a:ext>
            </a:extLst>
          </p:cNvPr>
          <p:cNvPicPr>
            <a:picLocks noChangeAspect="1"/>
          </p:cNvPicPr>
          <p:nvPr/>
        </p:nvPicPr>
        <p:blipFill>
          <a:blip r:embed="rId4"/>
          <a:stretch>
            <a:fillRect/>
          </a:stretch>
        </p:blipFill>
        <p:spPr>
          <a:xfrm>
            <a:off x="4956941" y="2811682"/>
            <a:ext cx="2264978" cy="3073946"/>
          </a:xfrm>
          <a:prstGeom prst="rect">
            <a:avLst/>
          </a:prstGeom>
        </p:spPr>
      </p:pic>
    </p:spTree>
    <p:extLst>
      <p:ext uri="{BB962C8B-B14F-4D97-AF65-F5344CB8AC3E}">
        <p14:creationId xmlns:p14="http://schemas.microsoft.com/office/powerpoint/2010/main" val="593403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8DA410-6193-4721-91EE-31D7A1EF5FCE}"/>
              </a:ext>
            </a:extLst>
          </p:cNvPr>
          <p:cNvSpPr>
            <a:spLocks noGrp="1"/>
          </p:cNvSpPr>
          <p:nvPr>
            <p:ph type="title"/>
          </p:nvPr>
        </p:nvSpPr>
        <p:spPr/>
        <p:txBody>
          <a:bodyPr/>
          <a:lstStyle/>
          <a:p>
            <a:r>
              <a:rPr lang="it-IT" dirty="0"/>
              <a:t>Strategy </a:t>
            </a:r>
            <a:r>
              <a:rPr lang="it-IT" dirty="0" err="1"/>
              <a:t>Refinement</a:t>
            </a:r>
            <a:endParaRPr lang="it-IT" dirty="0"/>
          </a:p>
        </p:txBody>
      </p:sp>
      <p:sp>
        <p:nvSpPr>
          <p:cNvPr id="3" name="Segnaposto numero diapositiva 2">
            <a:extLst>
              <a:ext uri="{FF2B5EF4-FFF2-40B4-BE49-F238E27FC236}">
                <a16:creationId xmlns:a16="http://schemas.microsoft.com/office/drawing/2014/main" id="{66E90352-4295-48AA-9077-4443C11C1765}"/>
              </a:ext>
            </a:extLst>
          </p:cNvPr>
          <p:cNvSpPr>
            <a:spLocks noGrp="1"/>
          </p:cNvSpPr>
          <p:nvPr>
            <p:ph type="sldNum" sz="quarter" idx="12"/>
          </p:nvPr>
        </p:nvSpPr>
        <p:spPr/>
        <p:txBody>
          <a:bodyPr/>
          <a:lstStyle/>
          <a:p>
            <a:fld id="{7834947A-1B05-2B43-AD85-E646CE852B9E}" type="slidenum">
              <a:rPr lang="it-IT" smtClean="0"/>
              <a:pPr/>
              <a:t>20</a:t>
            </a:fld>
            <a:endParaRPr lang="it-IT"/>
          </a:p>
        </p:txBody>
      </p:sp>
      <p:sp>
        <p:nvSpPr>
          <p:cNvPr id="4" name="Segnaposto testo 3">
            <a:extLst>
              <a:ext uri="{FF2B5EF4-FFF2-40B4-BE49-F238E27FC236}">
                <a16:creationId xmlns:a16="http://schemas.microsoft.com/office/drawing/2014/main" id="{004929EF-DA4F-46E2-A42B-F1488926AFF2}"/>
              </a:ext>
            </a:extLst>
          </p:cNvPr>
          <p:cNvSpPr>
            <a:spLocks noGrp="1"/>
          </p:cNvSpPr>
          <p:nvPr>
            <p:ph type="body" sz="quarter" idx="13"/>
          </p:nvPr>
        </p:nvSpPr>
        <p:spPr/>
        <p:txBody>
          <a:bodyPr/>
          <a:lstStyle/>
          <a:p>
            <a:r>
              <a:rPr lang="it-IT">
                <a:latin typeface="Malgun Gothic Semilight"/>
                <a:ea typeface="Malgun Gothic Semilight"/>
                <a:cs typeface="Malgun Gothic Semilight"/>
              </a:rPr>
              <a:t>Introduction</a:t>
            </a:r>
            <a:endParaRPr lang="it-IT" dirty="0"/>
          </a:p>
        </p:txBody>
      </p:sp>
      <p:sp>
        <p:nvSpPr>
          <p:cNvPr id="6" name="Segnaposto contenuto 5">
            <a:extLst>
              <a:ext uri="{FF2B5EF4-FFF2-40B4-BE49-F238E27FC236}">
                <a16:creationId xmlns:a16="http://schemas.microsoft.com/office/drawing/2014/main" id="{BAF01051-BA77-416D-A5BE-34C31C126626}"/>
              </a:ext>
            </a:extLst>
          </p:cNvPr>
          <p:cNvSpPr>
            <a:spLocks noGrp="1"/>
          </p:cNvSpPr>
          <p:nvPr>
            <p:ph idx="1"/>
          </p:nvPr>
        </p:nvSpPr>
        <p:spPr/>
        <p:txBody>
          <a:bodyPr vert="horz" lIns="91440" tIns="45720" rIns="91440" bIns="45720" rtlCol="0" anchor="t">
            <a:normAutofit/>
          </a:bodyPr>
          <a:lstStyle/>
          <a:p>
            <a:endParaRPr lang="it-IT" b="1" i="1" dirty="0">
              <a:latin typeface="Malgun Gothic Semilight"/>
              <a:ea typeface="Malgun Gothic Semilight"/>
              <a:cs typeface="Malgun Gothic Semilight"/>
            </a:endParaRPr>
          </a:p>
          <a:p>
            <a:r>
              <a:rPr lang="en-GB" b="1" i="1" dirty="0">
                <a:latin typeface="Malgun Gothic Semilight"/>
                <a:ea typeface="Malgun Gothic Semilight"/>
                <a:cs typeface="Malgun Gothic Semilight"/>
              </a:rPr>
              <a:t>PROBLEM: </a:t>
            </a:r>
            <a:endParaRPr lang="en-GB" b="1" i="1" dirty="0"/>
          </a:p>
          <a:p>
            <a:r>
              <a:rPr lang="en-GB" dirty="0">
                <a:latin typeface="Malgun Gothic Semilight"/>
                <a:ea typeface="Malgun Gothic Semilight"/>
                <a:cs typeface="Malgun Gothic Semilight"/>
              </a:rPr>
              <a:t>Strategies produced by playing the abstracted game are OK-</a:t>
            </a:r>
            <a:r>
              <a:rPr lang="en-GB" dirty="0" err="1">
                <a:latin typeface="Malgun Gothic Semilight"/>
                <a:ea typeface="Malgun Gothic Semilight"/>
                <a:cs typeface="Malgun Gothic Semilight"/>
              </a:rPr>
              <a:t>ish</a:t>
            </a:r>
            <a:r>
              <a:rPr lang="en-GB" dirty="0">
                <a:latin typeface="Malgun Gothic Semilight"/>
                <a:ea typeface="Malgun Gothic Semilight"/>
                <a:cs typeface="Malgun Gothic Semilight"/>
              </a:rPr>
              <a:t> in the general case, but they lack effectiveness in the cases of hands made of cards which have been abstracted together. </a:t>
            </a:r>
            <a:endParaRPr lang="en-GB"/>
          </a:p>
          <a:p>
            <a:r>
              <a:rPr lang="en-GB" dirty="0">
                <a:latin typeface="Malgun Gothic Semilight"/>
                <a:ea typeface="Malgun Gothic Semilight"/>
                <a:cs typeface="Malgun Gothic Semilight"/>
              </a:rPr>
              <a:t>This because different cards were made undistinguishable to simplify the game (</a:t>
            </a:r>
            <a:r>
              <a:rPr lang="en-GB" b="1" dirty="0">
                <a:latin typeface="Malgun Gothic Semilight"/>
                <a:ea typeface="Malgun Gothic Semilight"/>
                <a:cs typeface="Malgun Gothic Semilight"/>
              </a:rPr>
              <a:t>card binning</a:t>
            </a:r>
            <a:r>
              <a:rPr lang="en-GB" dirty="0">
                <a:latin typeface="Malgun Gothic Semilight"/>
                <a:ea typeface="Malgun Gothic Semilight"/>
                <a:cs typeface="Malgun Gothic Semilight"/>
              </a:rPr>
              <a:t>) </a:t>
            </a:r>
            <a:endParaRPr lang="en-GB"/>
          </a:p>
          <a:p>
            <a:r>
              <a:rPr lang="en-GB" dirty="0">
                <a:latin typeface="Malgun Gothic Semilight"/>
                <a:ea typeface="Malgun Gothic Semilight"/>
                <a:cs typeface="Malgun Gothic Semilight"/>
              </a:rPr>
              <a:t>SO </a:t>
            </a:r>
          </a:p>
          <a:p>
            <a:r>
              <a:rPr lang="en-GB" b="1" dirty="0">
                <a:latin typeface="Malgun Gothic Semilight"/>
                <a:ea typeface="Malgun Gothic Semilight"/>
                <a:cs typeface="Malgun Gothic Semilight"/>
              </a:rPr>
              <a:t>Exploitability of Final Strategy can be further improved.</a:t>
            </a:r>
            <a:endParaRPr lang="en-GB" b="1" dirty="0"/>
          </a:p>
          <a:p>
            <a:pPr indent="0">
              <a:buFont typeface="Wingdings" charset="2"/>
              <a:buNone/>
            </a:pPr>
            <a:endParaRPr lang="en-GB" b="1" dirty="0">
              <a:latin typeface="Malgun Gothic Semilight"/>
              <a:ea typeface="Malgun Gothic Semilight"/>
              <a:cs typeface="Malgun Gothic Semilight"/>
            </a:endParaRPr>
          </a:p>
          <a:p>
            <a:r>
              <a:rPr lang="en-GB" b="1" i="1" dirty="0">
                <a:latin typeface="Malgun Gothic Semilight"/>
                <a:ea typeface="Malgun Gothic Semilight"/>
                <a:cs typeface="Malgun Gothic Semilight"/>
              </a:rPr>
              <a:t>IDEA: </a:t>
            </a:r>
            <a:endParaRPr lang="en-GB" b="1" dirty="0">
              <a:latin typeface="Malgun Gothic Semilight"/>
              <a:ea typeface="Malgun Gothic Semilight"/>
              <a:cs typeface="Malgun Gothic Semilight"/>
            </a:endParaRPr>
          </a:p>
          <a:p>
            <a:r>
              <a:rPr lang="en-GB" dirty="0">
                <a:latin typeface="Malgun Gothic Semilight"/>
                <a:ea typeface="Malgun Gothic Semilight"/>
                <a:cs typeface="Malgun Gothic Semilight"/>
              </a:rPr>
              <a:t>perform a </a:t>
            </a:r>
            <a:r>
              <a:rPr lang="en-GB" b="1" dirty="0">
                <a:latin typeface="Malgun Gothic Semilight"/>
                <a:ea typeface="Malgun Gothic Semilight"/>
                <a:cs typeface="Malgun Gothic Semilight"/>
              </a:rPr>
              <a:t>REFINEMENT </a:t>
            </a:r>
            <a:r>
              <a:rPr lang="en-GB" dirty="0">
                <a:latin typeface="Malgun Gothic Semilight"/>
                <a:ea typeface="Malgun Gothic Semilight"/>
                <a:cs typeface="Malgun Gothic Semilight"/>
              </a:rPr>
              <a:t>of the final strategy </a:t>
            </a:r>
            <a:r>
              <a:rPr lang="en-GB" b="1" dirty="0">
                <a:latin typeface="Malgun Gothic Semilight"/>
                <a:ea typeface="Malgun Gothic Semilight"/>
                <a:cs typeface="Malgun Gothic Semilight"/>
              </a:rPr>
              <a:t>directly on the original game.</a:t>
            </a:r>
          </a:p>
          <a:p>
            <a:r>
              <a:rPr lang="en-GB" dirty="0">
                <a:latin typeface="Malgun Gothic Semilight"/>
                <a:ea typeface="Malgun Gothic Semilight"/>
                <a:cs typeface="Malgun Gothic Semilight"/>
              </a:rPr>
              <a:t>HOWEVER</a:t>
            </a:r>
          </a:p>
          <a:p>
            <a:r>
              <a:rPr lang="en-GB" b="1" dirty="0">
                <a:latin typeface="Malgun Gothic Semilight"/>
                <a:ea typeface="Malgun Gothic Semilight"/>
                <a:cs typeface="Malgun Gothic Semilight"/>
              </a:rPr>
              <a:t>Computational issues </a:t>
            </a:r>
            <a:r>
              <a:rPr lang="en-GB" dirty="0">
                <a:latin typeface="Malgun Gothic Semilight"/>
                <a:ea typeface="Malgun Gothic Semilight"/>
                <a:cs typeface="Malgun Gothic Semilight"/>
              </a:rPr>
              <a:t>that pushed us towards abstracting the game are still present and must be solved.</a:t>
            </a:r>
          </a:p>
          <a:p>
            <a:r>
              <a:rPr lang="en-GB" dirty="0">
                <a:latin typeface="Malgun Gothic Semilight"/>
                <a:ea typeface="Malgun Gothic Semilight"/>
                <a:cs typeface="Malgun Gothic Semilight"/>
              </a:rPr>
              <a:t>We decided to solve them by considering only portions of the subgame at a time, while adopting strategy found in abstract game in the remaining parts of the game.</a:t>
            </a:r>
          </a:p>
        </p:txBody>
      </p:sp>
    </p:spTree>
    <p:extLst>
      <p:ext uri="{BB962C8B-B14F-4D97-AF65-F5344CB8AC3E}">
        <p14:creationId xmlns:p14="http://schemas.microsoft.com/office/powerpoint/2010/main" val="3467459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8DA410-6193-4721-91EE-31D7A1EF5FCE}"/>
              </a:ext>
            </a:extLst>
          </p:cNvPr>
          <p:cNvSpPr>
            <a:spLocks noGrp="1"/>
          </p:cNvSpPr>
          <p:nvPr>
            <p:ph type="title"/>
          </p:nvPr>
        </p:nvSpPr>
        <p:spPr/>
        <p:txBody>
          <a:bodyPr/>
          <a:lstStyle/>
          <a:p>
            <a:r>
              <a:rPr lang="it-IT"/>
              <a:t>Strategy </a:t>
            </a:r>
            <a:r>
              <a:rPr lang="it-IT" err="1"/>
              <a:t>Refinement</a:t>
            </a:r>
            <a:endParaRPr lang="it-IT"/>
          </a:p>
        </p:txBody>
      </p:sp>
      <p:sp>
        <p:nvSpPr>
          <p:cNvPr id="3" name="Segnaposto numero diapositiva 2">
            <a:extLst>
              <a:ext uri="{FF2B5EF4-FFF2-40B4-BE49-F238E27FC236}">
                <a16:creationId xmlns:a16="http://schemas.microsoft.com/office/drawing/2014/main" id="{66E90352-4295-48AA-9077-4443C11C1765}"/>
              </a:ext>
            </a:extLst>
          </p:cNvPr>
          <p:cNvSpPr>
            <a:spLocks noGrp="1"/>
          </p:cNvSpPr>
          <p:nvPr>
            <p:ph type="sldNum" sz="quarter" idx="12"/>
          </p:nvPr>
        </p:nvSpPr>
        <p:spPr/>
        <p:txBody>
          <a:bodyPr/>
          <a:lstStyle/>
          <a:p>
            <a:fld id="{7834947A-1B05-2B43-AD85-E646CE852B9E}" type="slidenum">
              <a:rPr lang="it-IT" smtClean="0"/>
              <a:pPr/>
              <a:t>21</a:t>
            </a:fld>
            <a:endParaRPr lang="it-IT"/>
          </a:p>
        </p:txBody>
      </p:sp>
      <p:sp>
        <p:nvSpPr>
          <p:cNvPr id="4" name="Segnaposto testo 3">
            <a:extLst>
              <a:ext uri="{FF2B5EF4-FFF2-40B4-BE49-F238E27FC236}">
                <a16:creationId xmlns:a16="http://schemas.microsoft.com/office/drawing/2014/main" id="{004929EF-DA4F-46E2-A42B-F1488926AFF2}"/>
              </a:ext>
            </a:extLst>
          </p:cNvPr>
          <p:cNvSpPr>
            <a:spLocks noGrp="1"/>
          </p:cNvSpPr>
          <p:nvPr>
            <p:ph type="body" sz="quarter" idx="13"/>
          </p:nvPr>
        </p:nvSpPr>
        <p:spPr/>
        <p:txBody>
          <a:bodyPr/>
          <a:lstStyle/>
          <a:p>
            <a:r>
              <a:rPr lang="it-IT" err="1">
                <a:latin typeface="Malgun Gothic Semilight"/>
                <a:ea typeface="Malgun Gothic Semilight"/>
                <a:cs typeface="Malgun Gothic Semilight"/>
              </a:rPr>
              <a:t>Introduction</a:t>
            </a:r>
            <a:endParaRPr lang="it-IT" err="1"/>
          </a:p>
        </p:txBody>
      </p:sp>
      <p:sp>
        <p:nvSpPr>
          <p:cNvPr id="6" name="Segnaposto contenuto 5">
            <a:extLst>
              <a:ext uri="{FF2B5EF4-FFF2-40B4-BE49-F238E27FC236}">
                <a16:creationId xmlns:a16="http://schemas.microsoft.com/office/drawing/2014/main" id="{BAF01051-BA77-416D-A5BE-34C31C126626}"/>
              </a:ext>
            </a:extLst>
          </p:cNvPr>
          <p:cNvSpPr>
            <a:spLocks noGrp="1"/>
          </p:cNvSpPr>
          <p:nvPr>
            <p:ph idx="1"/>
          </p:nvPr>
        </p:nvSpPr>
        <p:spPr/>
        <p:txBody>
          <a:bodyPr vert="horz" lIns="91440" tIns="45720" rIns="91440" bIns="45720" rtlCol="0" anchor="t">
            <a:normAutofit lnSpcReduction="10000"/>
          </a:bodyPr>
          <a:lstStyle/>
          <a:p>
            <a:endParaRPr lang="it-IT" b="1" i="1" dirty="0">
              <a:latin typeface="Malgun Gothic Semilight"/>
              <a:ea typeface="Malgun Gothic Semilight"/>
              <a:cs typeface="Malgun Gothic Semilight"/>
            </a:endParaRPr>
          </a:p>
          <a:p>
            <a:r>
              <a:rPr lang="en-GB" dirty="0">
                <a:latin typeface="Malgun Gothic Semilight"/>
                <a:ea typeface="Malgun Gothic Semilight"/>
                <a:cs typeface="Malgun Gothic Semilight"/>
              </a:rPr>
              <a:t>Many options are possible, we opted to implement some of them</a:t>
            </a:r>
            <a:endParaRPr lang="en-GB" dirty="0"/>
          </a:p>
          <a:p>
            <a:pPr marL="285750" indent="-285750">
              <a:buFont typeface="Arial" charset="2"/>
              <a:buChar char="•"/>
            </a:pPr>
            <a:r>
              <a:rPr lang="en-GB" b="1" i="1" dirty="0">
                <a:latin typeface="Malgun Gothic Semilight"/>
                <a:ea typeface="Malgun Gothic Semilight"/>
                <a:cs typeface="Malgun Gothic Semilight"/>
              </a:rPr>
              <a:t>CFR Refinement</a:t>
            </a:r>
            <a:endParaRPr lang="en-GB" dirty="0"/>
          </a:p>
          <a:p>
            <a:pPr marL="285750" indent="-285750">
              <a:buFont typeface="Arial" charset="2"/>
              <a:buChar char="•"/>
            </a:pPr>
            <a:r>
              <a:rPr lang="en-GB" b="1" i="1" dirty="0">
                <a:latin typeface="Malgun Gothic Semilight"/>
                <a:ea typeface="Malgun Gothic Semilight"/>
                <a:cs typeface="Malgun Gothic Semilight"/>
              </a:rPr>
              <a:t>Bias Refinement</a:t>
            </a:r>
          </a:p>
          <a:p>
            <a:pPr marL="285750" indent="-285750">
              <a:buFont typeface="Arial" charset="2"/>
              <a:buChar char="•"/>
            </a:pPr>
            <a:r>
              <a:rPr lang="en-GB" b="1" i="1" dirty="0">
                <a:latin typeface="Malgun Gothic Semilight"/>
                <a:ea typeface="Malgun Gothic Semilight"/>
                <a:cs typeface="Malgun Gothic Semilight"/>
              </a:rPr>
              <a:t>Self Generative Refinement</a:t>
            </a:r>
          </a:p>
          <a:p>
            <a:pPr marL="285750" indent="-285750">
              <a:buFont typeface="Arial" charset="2"/>
              <a:buChar char="•"/>
            </a:pPr>
            <a:r>
              <a:rPr lang="en-GB" b="1" i="1" dirty="0" err="1">
                <a:latin typeface="Malgun Gothic Semilight"/>
                <a:ea typeface="Malgun Gothic Semilight"/>
                <a:cs typeface="Malgun Gothic Semilight"/>
              </a:rPr>
              <a:t>InGame</a:t>
            </a:r>
            <a:r>
              <a:rPr lang="en-GB" b="1" i="1" dirty="0">
                <a:latin typeface="Malgun Gothic Semilight"/>
                <a:ea typeface="Malgun Gothic Semilight"/>
                <a:cs typeface="Malgun Gothic Semilight"/>
              </a:rPr>
              <a:t> Refinement</a:t>
            </a:r>
          </a:p>
          <a:p>
            <a:endParaRPr lang="en-GB" b="1" i="1">
              <a:latin typeface="Malgun Gothic Semilight"/>
              <a:ea typeface="Malgun Gothic Semilight"/>
              <a:cs typeface="Malgun Gothic Semilight"/>
            </a:endParaRPr>
          </a:p>
          <a:p>
            <a:r>
              <a:rPr lang="en-GB" dirty="0">
                <a:latin typeface="Malgun Gothic Semilight"/>
                <a:ea typeface="Malgun Gothic Semilight"/>
                <a:cs typeface="Malgun Gothic Semilight"/>
              </a:rPr>
              <a:t>Each of these Refinement methods has been tested with respect to </a:t>
            </a:r>
            <a:r>
              <a:rPr lang="en-GB" b="1" dirty="0">
                <a:latin typeface="Malgun Gothic Semilight"/>
                <a:ea typeface="Malgun Gothic Semilight"/>
                <a:cs typeface="Malgun Gothic Semilight"/>
              </a:rPr>
              <a:t>exploitability improvement </a:t>
            </a:r>
            <a:r>
              <a:rPr lang="en-GB" dirty="0">
                <a:latin typeface="Malgun Gothic Semilight"/>
                <a:ea typeface="Malgun Gothic Semilight"/>
                <a:cs typeface="Malgun Gothic Semilight"/>
              </a:rPr>
              <a:t>and </a:t>
            </a:r>
            <a:r>
              <a:rPr lang="en-GB" b="1" dirty="0">
                <a:latin typeface="Malgun Gothic Semilight"/>
                <a:ea typeface="Malgun Gothic Semilight"/>
                <a:cs typeface="Malgun Gothic Semilight"/>
              </a:rPr>
              <a:t>time of execution.</a:t>
            </a:r>
            <a:endParaRPr lang="en-GB" b="1">
              <a:latin typeface="Malgun Gothic Semilight"/>
              <a:ea typeface="Malgun Gothic Semilight"/>
              <a:cs typeface="Malgun Gothic Semilight"/>
            </a:endParaRPr>
          </a:p>
          <a:p>
            <a:endParaRPr lang="en-GB" b="1" i="1">
              <a:latin typeface="Malgun Gothic Semilight"/>
              <a:ea typeface="Malgun Gothic Semilight"/>
              <a:cs typeface="Malgun Gothic Semilight"/>
            </a:endParaRPr>
          </a:p>
          <a:p>
            <a:r>
              <a:rPr lang="en-GB" sz="1800" i="1" dirty="0">
                <a:latin typeface="Malgun Gothic Semilight"/>
                <a:ea typeface="Malgun Gothic Semilight"/>
                <a:cs typeface="Malgun Gothic Semilight"/>
              </a:rPr>
              <a:t>REFERENCE PAPER: </a:t>
            </a:r>
            <a:r>
              <a:rPr lang="en-GB" sz="1800" i="1" dirty="0">
                <a:latin typeface="Malgun Gothic Semilight"/>
                <a:ea typeface="Malgun Gothic Semilight"/>
                <a:cs typeface="Malgun Gothic Semilight"/>
                <a:hlinkClick r:id="rId2"/>
              </a:rPr>
              <a:t>N.Brown- </a:t>
            </a:r>
            <a:r>
              <a:rPr lang="en-GB" sz="1800" dirty="0">
                <a:latin typeface="Malgun Gothic Semilight"/>
                <a:ea typeface="Malgun Gothic Semilight"/>
                <a:cs typeface="Malgun Gothic Semilight"/>
                <a:hlinkClick r:id="rId2"/>
              </a:rPr>
              <a:t>Depth-Limited Solving for Imperfect-Information Games</a:t>
            </a:r>
            <a:endParaRPr lang="en-GB" sz="1800" dirty="0">
              <a:latin typeface="Malgun Gothic Semilight"/>
              <a:ea typeface="Malgun Gothic Semilight"/>
              <a:cs typeface="Malgun Gothic Semilight"/>
            </a:endParaRPr>
          </a:p>
          <a:p>
            <a:endParaRPr lang="en-GB" b="1" i="1">
              <a:latin typeface="Malgun Gothic Semilight"/>
              <a:ea typeface="Malgun Gothic Semilight"/>
              <a:cs typeface="Malgun Gothic Semilight"/>
            </a:endParaRPr>
          </a:p>
          <a:p>
            <a:endParaRPr lang="en-GB" b="1" i="1">
              <a:latin typeface="Malgun Gothic Semilight"/>
              <a:ea typeface="Malgun Gothic Semilight"/>
              <a:cs typeface="Malgun Gothic Semilight"/>
            </a:endParaRPr>
          </a:p>
          <a:p>
            <a:r>
              <a:rPr lang="en-GB" sz="1600" i="1" dirty="0">
                <a:latin typeface="Malgun Gothic Semilight"/>
                <a:ea typeface="Malgun Gothic Semilight"/>
                <a:cs typeface="Malgun Gothic Semilight"/>
              </a:rPr>
              <a:t>NOTE: To find the best response to a strategy of a player, we modified CFR algorithm to keep the strategy of the player under examination fixed, while changing the strategy of the adversary. Running this algorithm for a very short number of iterations converges to a BR strategy.</a:t>
            </a:r>
          </a:p>
          <a:p>
            <a:r>
              <a:rPr lang="en-GB" sz="1600" i="1" dirty="0">
                <a:latin typeface="Malgun Gothic Semilight"/>
                <a:ea typeface="Malgun Gothic Semilight"/>
                <a:cs typeface="Malgun Gothic Semilight"/>
              </a:rPr>
              <a:t>This is not the most efficient implementation possible but required little effort to be coded (since most part was already implemented in CFR) and performances are good enough for our setting.</a:t>
            </a:r>
          </a:p>
          <a:p>
            <a:endParaRPr lang="it-IT" sz="1600" i="1" dirty="0">
              <a:latin typeface="Malgun Gothic Semilight"/>
              <a:ea typeface="Malgun Gothic Semilight"/>
              <a:cs typeface="Malgun Gothic Semilight"/>
            </a:endParaRPr>
          </a:p>
          <a:p>
            <a:endParaRPr lang="en-GB" dirty="0">
              <a:latin typeface="Malgun Gothic Semilight"/>
              <a:ea typeface="Malgun Gothic Semilight"/>
              <a:cs typeface="Malgun Gothic Semilight"/>
            </a:endParaRPr>
          </a:p>
        </p:txBody>
      </p:sp>
      <p:sp>
        <p:nvSpPr>
          <p:cNvPr id="7" name="Parentesi quadra chiusa 6">
            <a:extLst>
              <a:ext uri="{FF2B5EF4-FFF2-40B4-BE49-F238E27FC236}">
                <a16:creationId xmlns:a16="http://schemas.microsoft.com/office/drawing/2014/main" id="{45B59338-BB9B-4D2F-A112-02D5CCF72DD1}"/>
              </a:ext>
            </a:extLst>
          </p:cNvPr>
          <p:cNvSpPr/>
          <p:nvPr/>
        </p:nvSpPr>
        <p:spPr>
          <a:xfrm>
            <a:off x="3773424" y="1884451"/>
            <a:ext cx="73151" cy="914399"/>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dirty="0">
              <a:solidFill>
                <a:srgbClr val="95B3D7"/>
              </a:solidFill>
              <a:ea typeface="Malgun Gothic Semilight"/>
              <a:cs typeface="Malgun Gothic Semilight"/>
            </a:endParaRPr>
          </a:p>
        </p:txBody>
      </p:sp>
      <p:sp>
        <p:nvSpPr>
          <p:cNvPr id="8" name="CasellaDiTesto 7">
            <a:extLst>
              <a:ext uri="{FF2B5EF4-FFF2-40B4-BE49-F238E27FC236}">
                <a16:creationId xmlns:a16="http://schemas.microsoft.com/office/drawing/2014/main" id="{E2A4B935-78B8-4BE8-BD36-51AF3384010B}"/>
              </a:ext>
            </a:extLst>
          </p:cNvPr>
          <p:cNvSpPr txBox="1"/>
          <p:nvPr/>
        </p:nvSpPr>
        <p:spPr>
          <a:xfrm>
            <a:off x="4139522" y="2153184"/>
            <a:ext cx="31541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i="1" dirty="0"/>
              <a:t>Level-by-</a:t>
            </a:r>
            <a:r>
              <a:rPr lang="it-IT" i="1" dirty="0" err="1"/>
              <a:t>level</a:t>
            </a:r>
            <a:r>
              <a:rPr lang="it-IT" i="1" dirty="0"/>
              <a:t> </a:t>
            </a:r>
            <a:r>
              <a:rPr lang="it-IT" i="1" dirty="0" err="1"/>
              <a:t>approaches</a:t>
            </a:r>
            <a:endParaRPr lang="it-IT" i="1" dirty="0" err="1">
              <a:ea typeface="Malgun Gothic Semilight"/>
              <a:cs typeface="Malgun Gothic Semilight"/>
            </a:endParaRPr>
          </a:p>
        </p:txBody>
      </p:sp>
      <p:sp>
        <p:nvSpPr>
          <p:cNvPr id="10" name="CasellaDiTesto 9">
            <a:extLst>
              <a:ext uri="{FF2B5EF4-FFF2-40B4-BE49-F238E27FC236}">
                <a16:creationId xmlns:a16="http://schemas.microsoft.com/office/drawing/2014/main" id="{AFF5437E-3002-44B9-AD85-145FCAF45DB0}"/>
              </a:ext>
            </a:extLst>
          </p:cNvPr>
          <p:cNvSpPr txBox="1"/>
          <p:nvPr/>
        </p:nvSpPr>
        <p:spPr>
          <a:xfrm>
            <a:off x="4139521" y="2529903"/>
            <a:ext cx="3376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i="1" dirty="0"/>
              <a:t>Depth limited </a:t>
            </a:r>
            <a:r>
              <a:rPr lang="it-IT" i="1" dirty="0" err="1"/>
              <a:t>tree</a:t>
            </a:r>
            <a:r>
              <a:rPr lang="it-IT" i="1" dirty="0"/>
              <a:t> </a:t>
            </a:r>
            <a:r>
              <a:rPr lang="it-IT" i="1" dirty="0" err="1"/>
              <a:t>approach</a:t>
            </a:r>
            <a:endParaRPr lang="it-IT" i="1" dirty="0" err="1">
              <a:ea typeface="Malgun Gothic Semilight"/>
              <a:cs typeface="Malgun Gothic Semilight"/>
            </a:endParaRPr>
          </a:p>
        </p:txBody>
      </p:sp>
      <p:sp>
        <p:nvSpPr>
          <p:cNvPr id="11" name="Parentesi quadra chiusa 10">
            <a:extLst>
              <a:ext uri="{FF2B5EF4-FFF2-40B4-BE49-F238E27FC236}">
                <a16:creationId xmlns:a16="http://schemas.microsoft.com/office/drawing/2014/main" id="{1C9BA5BB-FE71-4286-BE6D-D99B666CCD11}"/>
              </a:ext>
            </a:extLst>
          </p:cNvPr>
          <p:cNvSpPr/>
          <p:nvPr/>
        </p:nvSpPr>
        <p:spPr>
          <a:xfrm>
            <a:off x="3918974" y="2226923"/>
            <a:ext cx="73151" cy="914399"/>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dirty="0">
              <a:solidFill>
                <a:srgbClr val="95B3D7"/>
              </a:solidFill>
              <a:ea typeface="Malgun Gothic Semilight"/>
              <a:cs typeface="Malgun Gothic Semilight"/>
            </a:endParaRPr>
          </a:p>
        </p:txBody>
      </p:sp>
    </p:spTree>
    <p:extLst>
      <p:ext uri="{BB962C8B-B14F-4D97-AF65-F5344CB8AC3E}">
        <p14:creationId xmlns:p14="http://schemas.microsoft.com/office/powerpoint/2010/main" val="1389833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10308C-36C3-4435-9FC6-74B704BEF049}"/>
              </a:ext>
            </a:extLst>
          </p:cNvPr>
          <p:cNvSpPr>
            <a:spLocks noGrp="1"/>
          </p:cNvSpPr>
          <p:nvPr>
            <p:ph type="title"/>
          </p:nvPr>
        </p:nvSpPr>
        <p:spPr/>
        <p:txBody>
          <a:bodyPr/>
          <a:lstStyle/>
          <a:p>
            <a:r>
              <a:rPr lang="it-IT"/>
              <a:t>Strategy Refinement</a:t>
            </a:r>
            <a:endParaRPr lang="it-IT" b="0"/>
          </a:p>
        </p:txBody>
      </p:sp>
      <p:sp>
        <p:nvSpPr>
          <p:cNvPr id="3" name="Segnaposto numero diapositiva 2">
            <a:extLst>
              <a:ext uri="{FF2B5EF4-FFF2-40B4-BE49-F238E27FC236}">
                <a16:creationId xmlns:a16="http://schemas.microsoft.com/office/drawing/2014/main" id="{5B6E3964-A816-40F9-93DC-3D9090590BCC}"/>
              </a:ext>
            </a:extLst>
          </p:cNvPr>
          <p:cNvSpPr>
            <a:spLocks noGrp="1"/>
          </p:cNvSpPr>
          <p:nvPr>
            <p:ph type="sldNum" sz="quarter" idx="12"/>
          </p:nvPr>
        </p:nvSpPr>
        <p:spPr/>
        <p:txBody>
          <a:bodyPr/>
          <a:lstStyle/>
          <a:p>
            <a:fld id="{7834947A-1B05-2B43-AD85-E646CE852B9E}" type="slidenum">
              <a:rPr lang="it-IT" smtClean="0"/>
              <a:pPr/>
              <a:t>22</a:t>
            </a:fld>
            <a:endParaRPr lang="it-IT"/>
          </a:p>
        </p:txBody>
      </p:sp>
      <p:sp>
        <p:nvSpPr>
          <p:cNvPr id="4" name="Segnaposto testo 3">
            <a:extLst>
              <a:ext uri="{FF2B5EF4-FFF2-40B4-BE49-F238E27FC236}">
                <a16:creationId xmlns:a16="http://schemas.microsoft.com/office/drawing/2014/main" id="{5DC5E91D-E66C-4B3A-80C9-A2236DD58138}"/>
              </a:ext>
            </a:extLst>
          </p:cNvPr>
          <p:cNvSpPr>
            <a:spLocks noGrp="1"/>
          </p:cNvSpPr>
          <p:nvPr>
            <p:ph type="body" sz="quarter" idx="13"/>
          </p:nvPr>
        </p:nvSpPr>
        <p:spPr/>
        <p:txBody>
          <a:bodyPr/>
          <a:lstStyle/>
          <a:p>
            <a:r>
              <a:rPr lang="it-IT">
                <a:latin typeface="Malgun Gothic Semilight"/>
                <a:ea typeface="Malgun Gothic Semilight"/>
                <a:cs typeface="Malgun Gothic Semilight"/>
              </a:rPr>
              <a:t>CFR Refinement</a:t>
            </a:r>
            <a:endParaRPr lang="it-IT"/>
          </a:p>
        </p:txBody>
      </p:sp>
      <p:sp>
        <p:nvSpPr>
          <p:cNvPr id="6" name="Segnaposto contenuto 5">
            <a:extLst>
              <a:ext uri="{FF2B5EF4-FFF2-40B4-BE49-F238E27FC236}">
                <a16:creationId xmlns:a16="http://schemas.microsoft.com/office/drawing/2014/main" id="{1AC384B6-B387-49C6-A33C-878AC8088189}"/>
              </a:ext>
            </a:extLst>
          </p:cNvPr>
          <p:cNvSpPr>
            <a:spLocks noGrp="1"/>
          </p:cNvSpPr>
          <p:nvPr>
            <p:ph idx="1"/>
          </p:nvPr>
        </p:nvSpPr>
        <p:spPr/>
        <p:txBody>
          <a:bodyPr vert="horz" lIns="91440" tIns="45720" rIns="91440" bIns="45720" rtlCol="0" anchor="t">
            <a:normAutofit/>
          </a:bodyPr>
          <a:lstStyle/>
          <a:p>
            <a:r>
              <a:rPr lang="en-GB" sz="2000" b="1">
                <a:latin typeface="Malgun Gothic Semilight"/>
                <a:ea typeface="Malgun Gothic Semilight"/>
                <a:cs typeface="Malgun Gothic Semilight"/>
              </a:rPr>
              <a:t>CFR Refinement</a:t>
            </a:r>
            <a:endParaRPr lang="en-GB" sz="2000" b="1"/>
          </a:p>
          <a:p>
            <a:endParaRPr lang="en-GB" i="1"/>
          </a:p>
          <a:p>
            <a:endParaRPr lang="en-GB"/>
          </a:p>
        </p:txBody>
      </p:sp>
      <p:pic>
        <p:nvPicPr>
          <p:cNvPr id="8" name="Immagine 8">
            <a:extLst>
              <a:ext uri="{FF2B5EF4-FFF2-40B4-BE49-F238E27FC236}">
                <a16:creationId xmlns:a16="http://schemas.microsoft.com/office/drawing/2014/main" id="{B0B3C096-06AF-4FEE-96FB-42A471D7C624}"/>
              </a:ext>
            </a:extLst>
          </p:cNvPr>
          <p:cNvPicPr>
            <a:picLocks noChangeAspect="1"/>
          </p:cNvPicPr>
          <p:nvPr/>
        </p:nvPicPr>
        <p:blipFill>
          <a:blip r:embed="rId2"/>
          <a:stretch>
            <a:fillRect/>
          </a:stretch>
        </p:blipFill>
        <p:spPr>
          <a:xfrm>
            <a:off x="606176" y="4020342"/>
            <a:ext cx="10834098" cy="2404712"/>
          </a:xfrm>
          <a:prstGeom prst="rect">
            <a:avLst/>
          </a:prstGeom>
        </p:spPr>
      </p:pic>
      <p:sp>
        <p:nvSpPr>
          <p:cNvPr id="9" name="Freccia a destra 8">
            <a:extLst>
              <a:ext uri="{FF2B5EF4-FFF2-40B4-BE49-F238E27FC236}">
                <a16:creationId xmlns:a16="http://schemas.microsoft.com/office/drawing/2014/main" id="{5B325066-2F4C-486E-B021-89F372747690}"/>
              </a:ext>
            </a:extLst>
          </p:cNvPr>
          <p:cNvSpPr/>
          <p:nvPr/>
        </p:nvSpPr>
        <p:spPr>
          <a:xfrm>
            <a:off x="5803717" y="5412751"/>
            <a:ext cx="498949" cy="210655"/>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0000"/>
              </a:solidFill>
            </a:endParaRPr>
          </a:p>
        </p:txBody>
      </p:sp>
      <p:sp>
        <p:nvSpPr>
          <p:cNvPr id="11" name="CasellaDiTesto 10">
            <a:extLst>
              <a:ext uri="{FF2B5EF4-FFF2-40B4-BE49-F238E27FC236}">
                <a16:creationId xmlns:a16="http://schemas.microsoft.com/office/drawing/2014/main" id="{5284E534-DC45-4C72-8A0F-241D8EB1D2C4}"/>
              </a:ext>
            </a:extLst>
          </p:cNvPr>
          <p:cNvSpPr txBox="1"/>
          <p:nvPr/>
        </p:nvSpPr>
        <p:spPr>
          <a:xfrm>
            <a:off x="549454" y="1568306"/>
            <a:ext cx="10945401" cy="236372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20000"/>
              </a:spcBef>
            </a:pPr>
            <a:r>
              <a:rPr lang="en-GB" i="1">
                <a:ea typeface="+mn-lt"/>
                <a:cs typeface="+mn-lt"/>
              </a:rPr>
              <a:t>For each level of the complete game</a:t>
            </a:r>
            <a:endParaRPr lang="en-GB">
              <a:ea typeface="+mn-lt"/>
              <a:cs typeface="+mn-lt"/>
            </a:endParaRPr>
          </a:p>
          <a:p>
            <a:pPr marL="285750">
              <a:spcBef>
                <a:spcPct val="20000"/>
              </a:spcBef>
            </a:pPr>
            <a:r>
              <a:rPr lang="en-GB" i="1">
                <a:ea typeface="+mn-lt"/>
                <a:cs typeface="+mn-lt"/>
              </a:rPr>
              <a:t>For each player</a:t>
            </a:r>
            <a:endParaRPr lang="en-GB">
              <a:ea typeface="+mn-lt"/>
              <a:cs typeface="+mn-lt"/>
            </a:endParaRPr>
          </a:p>
          <a:p>
            <a:pPr marL="742950" lvl="1" indent="-285750">
              <a:spcBef>
                <a:spcPct val="20000"/>
              </a:spcBef>
              <a:buFont typeface="Arial,Sans-Serif"/>
              <a:buChar char="•"/>
            </a:pPr>
            <a:r>
              <a:rPr lang="en-GB" i="1">
                <a:ea typeface="+mn-lt"/>
                <a:cs typeface="+mn-lt"/>
              </a:rPr>
              <a:t>Substitute the nodes above the current depth with a single root Chance Node. </a:t>
            </a:r>
            <a:endParaRPr lang="en-GB">
              <a:ea typeface="+mn-lt"/>
              <a:cs typeface="+mn-lt"/>
            </a:endParaRPr>
          </a:p>
          <a:p>
            <a:pPr marL="742950" lvl="1" indent="-285750">
              <a:spcBef>
                <a:spcPct val="20000"/>
              </a:spcBef>
              <a:buFont typeface="Arial" panose="020B0604020202020204" pitchFamily="34" charset="0"/>
              <a:buChar char="•"/>
            </a:pPr>
            <a:r>
              <a:rPr lang="en-GB" i="1">
                <a:ea typeface="+mn-lt"/>
                <a:cs typeface="+mn-lt"/>
              </a:rPr>
              <a:t>Reach probabilities are those specified by the Blueprint.</a:t>
            </a:r>
            <a:endParaRPr lang="en-GB">
              <a:ea typeface="+mn-lt"/>
              <a:cs typeface="+mn-lt"/>
            </a:endParaRPr>
          </a:p>
          <a:p>
            <a:pPr marL="742950" lvl="1" indent="-285750">
              <a:spcBef>
                <a:spcPct val="20000"/>
              </a:spcBef>
              <a:buFont typeface="Arial,Sans-Serif"/>
              <a:buChar char="•"/>
            </a:pPr>
            <a:r>
              <a:rPr lang="en-GB" i="1">
                <a:ea typeface="+mn-lt"/>
                <a:cs typeface="+mn-lt"/>
              </a:rPr>
              <a:t>Fix the strategy of current player in nodes below current depth.</a:t>
            </a:r>
            <a:endParaRPr lang="en-GB">
              <a:ea typeface="+mn-lt"/>
              <a:cs typeface="+mn-lt"/>
            </a:endParaRPr>
          </a:p>
          <a:p>
            <a:pPr marL="742950" lvl="1" indent="-285750">
              <a:spcBef>
                <a:spcPct val="20000"/>
              </a:spcBef>
              <a:buFont typeface="Arial,Sans-Serif"/>
              <a:buChar char="•"/>
            </a:pPr>
            <a:r>
              <a:rPr lang="en-GB" i="1">
                <a:ea typeface="+mn-lt"/>
                <a:cs typeface="+mn-lt"/>
              </a:rPr>
              <a:t>Solve this simplified game using CFR+.</a:t>
            </a:r>
            <a:endParaRPr lang="en-GB">
              <a:ea typeface="+mn-lt"/>
              <a:cs typeface="+mn-lt"/>
            </a:endParaRPr>
          </a:p>
          <a:p>
            <a:pPr marL="742950" lvl="1" indent="-285750">
              <a:spcBef>
                <a:spcPct val="20000"/>
              </a:spcBef>
              <a:buFont typeface="Arial,Sans-Serif"/>
              <a:buChar char="•"/>
            </a:pPr>
            <a:r>
              <a:rPr lang="en-GB" i="1">
                <a:ea typeface="+mn-lt"/>
                <a:cs typeface="+mn-lt"/>
              </a:rPr>
              <a:t>Use strategy of player found at nodes at current depth in final strategy.</a:t>
            </a:r>
            <a:endParaRPr lang="en-GB"/>
          </a:p>
        </p:txBody>
      </p:sp>
    </p:spTree>
    <p:extLst>
      <p:ext uri="{BB962C8B-B14F-4D97-AF65-F5344CB8AC3E}">
        <p14:creationId xmlns:p14="http://schemas.microsoft.com/office/powerpoint/2010/main" val="3303702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3">
            <a:extLst>
              <a:ext uri="{FF2B5EF4-FFF2-40B4-BE49-F238E27FC236}">
                <a16:creationId xmlns:a16="http://schemas.microsoft.com/office/drawing/2014/main" id="{BE93666B-66DC-497D-B98D-4F49C9485FD7}"/>
              </a:ext>
            </a:extLst>
          </p:cNvPr>
          <p:cNvPicPr>
            <a:picLocks noChangeAspect="1"/>
          </p:cNvPicPr>
          <p:nvPr/>
        </p:nvPicPr>
        <p:blipFill>
          <a:blip r:embed="rId2"/>
          <a:stretch>
            <a:fillRect/>
          </a:stretch>
        </p:blipFill>
        <p:spPr>
          <a:xfrm>
            <a:off x="1017141" y="4216770"/>
            <a:ext cx="10012166" cy="2165966"/>
          </a:xfrm>
          <a:prstGeom prst="rect">
            <a:avLst/>
          </a:prstGeom>
        </p:spPr>
      </p:pic>
      <p:sp>
        <p:nvSpPr>
          <p:cNvPr id="2" name="Titolo 1">
            <a:extLst>
              <a:ext uri="{FF2B5EF4-FFF2-40B4-BE49-F238E27FC236}">
                <a16:creationId xmlns:a16="http://schemas.microsoft.com/office/drawing/2014/main" id="{6910308C-36C3-4435-9FC6-74B704BEF049}"/>
              </a:ext>
            </a:extLst>
          </p:cNvPr>
          <p:cNvSpPr>
            <a:spLocks noGrp="1"/>
          </p:cNvSpPr>
          <p:nvPr>
            <p:ph type="title"/>
          </p:nvPr>
        </p:nvSpPr>
        <p:spPr/>
        <p:txBody>
          <a:bodyPr/>
          <a:lstStyle/>
          <a:p>
            <a:r>
              <a:rPr lang="it-IT"/>
              <a:t>Strategy Refinement</a:t>
            </a:r>
            <a:endParaRPr lang="it-IT" b="0"/>
          </a:p>
        </p:txBody>
      </p:sp>
      <p:sp>
        <p:nvSpPr>
          <p:cNvPr id="3" name="Segnaposto numero diapositiva 2">
            <a:extLst>
              <a:ext uri="{FF2B5EF4-FFF2-40B4-BE49-F238E27FC236}">
                <a16:creationId xmlns:a16="http://schemas.microsoft.com/office/drawing/2014/main" id="{5B6E3964-A816-40F9-93DC-3D9090590BCC}"/>
              </a:ext>
            </a:extLst>
          </p:cNvPr>
          <p:cNvSpPr>
            <a:spLocks noGrp="1"/>
          </p:cNvSpPr>
          <p:nvPr>
            <p:ph type="sldNum" sz="quarter" idx="12"/>
          </p:nvPr>
        </p:nvSpPr>
        <p:spPr/>
        <p:txBody>
          <a:bodyPr/>
          <a:lstStyle/>
          <a:p>
            <a:fld id="{7834947A-1B05-2B43-AD85-E646CE852B9E}" type="slidenum">
              <a:rPr lang="it-IT" smtClean="0"/>
              <a:pPr/>
              <a:t>23</a:t>
            </a:fld>
            <a:endParaRPr lang="it-IT"/>
          </a:p>
        </p:txBody>
      </p:sp>
      <p:sp>
        <p:nvSpPr>
          <p:cNvPr id="4" name="Segnaposto testo 3">
            <a:extLst>
              <a:ext uri="{FF2B5EF4-FFF2-40B4-BE49-F238E27FC236}">
                <a16:creationId xmlns:a16="http://schemas.microsoft.com/office/drawing/2014/main" id="{5DC5E91D-E66C-4B3A-80C9-A2236DD58138}"/>
              </a:ext>
            </a:extLst>
          </p:cNvPr>
          <p:cNvSpPr>
            <a:spLocks noGrp="1"/>
          </p:cNvSpPr>
          <p:nvPr>
            <p:ph type="body" sz="quarter" idx="13"/>
          </p:nvPr>
        </p:nvSpPr>
        <p:spPr/>
        <p:txBody>
          <a:bodyPr/>
          <a:lstStyle/>
          <a:p>
            <a:r>
              <a:rPr lang="it-IT">
                <a:latin typeface="Malgun Gothic Semilight"/>
                <a:ea typeface="Malgun Gothic Semilight"/>
                <a:cs typeface="Malgun Gothic Semilight"/>
              </a:rPr>
              <a:t>Bias Refinement</a:t>
            </a:r>
          </a:p>
        </p:txBody>
      </p:sp>
      <p:sp>
        <p:nvSpPr>
          <p:cNvPr id="6" name="Segnaposto contenuto 5">
            <a:extLst>
              <a:ext uri="{FF2B5EF4-FFF2-40B4-BE49-F238E27FC236}">
                <a16:creationId xmlns:a16="http://schemas.microsoft.com/office/drawing/2014/main" id="{1AC384B6-B387-49C6-A33C-878AC8088189}"/>
              </a:ext>
            </a:extLst>
          </p:cNvPr>
          <p:cNvSpPr>
            <a:spLocks noGrp="1"/>
          </p:cNvSpPr>
          <p:nvPr>
            <p:ph idx="1"/>
          </p:nvPr>
        </p:nvSpPr>
        <p:spPr/>
        <p:txBody>
          <a:bodyPr vert="horz" lIns="91440" tIns="45720" rIns="91440" bIns="45720" rtlCol="0" anchor="t">
            <a:normAutofit/>
          </a:bodyPr>
          <a:lstStyle/>
          <a:p>
            <a:r>
              <a:rPr lang="en-GB" sz="2000" b="1">
                <a:latin typeface="Malgun Gothic Semilight"/>
                <a:ea typeface="Malgun Gothic Semilight"/>
                <a:cs typeface="Malgun Gothic Semilight"/>
              </a:rPr>
              <a:t>Bias Refinement</a:t>
            </a:r>
            <a:endParaRPr lang="en-GB"/>
          </a:p>
          <a:p>
            <a:endParaRPr lang="it-IT" i="1" dirty="0"/>
          </a:p>
          <a:p>
            <a:endParaRPr lang="it-IT" dirty="0"/>
          </a:p>
        </p:txBody>
      </p:sp>
      <p:sp>
        <p:nvSpPr>
          <p:cNvPr id="9" name="Freccia a destra 8">
            <a:extLst>
              <a:ext uri="{FF2B5EF4-FFF2-40B4-BE49-F238E27FC236}">
                <a16:creationId xmlns:a16="http://schemas.microsoft.com/office/drawing/2014/main" id="{5B325066-2F4C-486E-B021-89F372747690}"/>
              </a:ext>
            </a:extLst>
          </p:cNvPr>
          <p:cNvSpPr/>
          <p:nvPr/>
        </p:nvSpPr>
        <p:spPr>
          <a:xfrm>
            <a:off x="5803717" y="5481246"/>
            <a:ext cx="447579" cy="18497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0000"/>
              </a:solidFill>
            </a:endParaRPr>
          </a:p>
        </p:txBody>
      </p:sp>
      <p:sp>
        <p:nvSpPr>
          <p:cNvPr id="11" name="CasellaDiTesto 10">
            <a:extLst>
              <a:ext uri="{FF2B5EF4-FFF2-40B4-BE49-F238E27FC236}">
                <a16:creationId xmlns:a16="http://schemas.microsoft.com/office/drawing/2014/main" id="{5284E534-DC45-4C72-8A0F-241D8EB1D2C4}"/>
              </a:ext>
            </a:extLst>
          </p:cNvPr>
          <p:cNvSpPr txBox="1"/>
          <p:nvPr/>
        </p:nvSpPr>
        <p:spPr>
          <a:xfrm>
            <a:off x="549454" y="1516935"/>
            <a:ext cx="10945401" cy="2640723"/>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20000"/>
              </a:spcBef>
            </a:pPr>
            <a:r>
              <a:rPr lang="en-GB" i="1" dirty="0">
                <a:ea typeface="+mn-lt"/>
                <a:cs typeface="+mn-lt"/>
              </a:rPr>
              <a:t>For each level of the complete game:</a:t>
            </a:r>
            <a:endParaRPr lang="en-GB" dirty="0">
              <a:ea typeface="+mn-lt"/>
              <a:cs typeface="+mn-lt"/>
            </a:endParaRPr>
          </a:p>
          <a:p>
            <a:pPr marL="285750">
              <a:spcBef>
                <a:spcPct val="20000"/>
              </a:spcBef>
            </a:pPr>
            <a:r>
              <a:rPr lang="en-GB" i="1" dirty="0">
                <a:ea typeface="+mn-lt"/>
                <a:cs typeface="+mn-lt"/>
              </a:rPr>
              <a:t>For each player:</a:t>
            </a:r>
            <a:endParaRPr lang="en-GB" dirty="0">
              <a:ea typeface="+mn-lt"/>
              <a:cs typeface="+mn-lt"/>
            </a:endParaRPr>
          </a:p>
          <a:p>
            <a:pPr marL="742950" lvl="1" indent="-285750">
              <a:spcBef>
                <a:spcPct val="20000"/>
              </a:spcBef>
              <a:buFont typeface="Arial,Sans-Serif"/>
              <a:buChar char="•"/>
            </a:pPr>
            <a:r>
              <a:rPr lang="en-GB" i="1" dirty="0">
                <a:ea typeface="+mn-lt"/>
                <a:cs typeface="+mn-lt"/>
              </a:rPr>
              <a:t>Substitute the nodes above the current depth with a single root Chance Node. </a:t>
            </a:r>
            <a:endParaRPr lang="en-GB" dirty="0">
              <a:ea typeface="+mn-lt"/>
              <a:cs typeface="+mn-lt"/>
            </a:endParaRPr>
          </a:p>
          <a:p>
            <a:pPr marL="742950" lvl="1" indent="-285750">
              <a:spcBef>
                <a:spcPct val="20000"/>
              </a:spcBef>
              <a:buFont typeface="Arial,Sans-Serif"/>
              <a:buChar char="•"/>
            </a:pPr>
            <a:r>
              <a:rPr lang="en-GB" i="1" dirty="0">
                <a:ea typeface="+mn-lt"/>
                <a:cs typeface="+mn-lt"/>
              </a:rPr>
              <a:t>Fix the strategy of current player in nodes below current depth.</a:t>
            </a:r>
            <a:endParaRPr lang="en-GB" dirty="0">
              <a:ea typeface="+mn-lt"/>
              <a:cs typeface="+mn-lt"/>
            </a:endParaRPr>
          </a:p>
          <a:p>
            <a:pPr marL="742950" lvl="1" indent="-285750">
              <a:spcBef>
                <a:spcPct val="20000"/>
              </a:spcBef>
              <a:buFont typeface="Arial,Sans-Serif"/>
              <a:buChar char="•"/>
            </a:pPr>
            <a:r>
              <a:rPr lang="en-GB" i="1" dirty="0">
                <a:ea typeface="+mn-lt"/>
                <a:cs typeface="+mn-lt"/>
              </a:rPr>
              <a:t>Fix the strategy of adversary to 4 possibilities: Blueprint, Blueprint but probability of Check/Raise/Fold multiplied by 10 at each Decision Node.</a:t>
            </a:r>
          </a:p>
          <a:p>
            <a:pPr marL="742950" lvl="1" indent="-285750">
              <a:spcBef>
                <a:spcPct val="20000"/>
              </a:spcBef>
              <a:buFont typeface="Arial,Sans-Serif"/>
              <a:buChar char="•"/>
            </a:pPr>
            <a:r>
              <a:rPr lang="en-GB" i="1" dirty="0">
                <a:ea typeface="+mn-lt"/>
                <a:cs typeface="+mn-lt"/>
              </a:rPr>
              <a:t>Solve this simplified game using CFR+.</a:t>
            </a:r>
            <a:endParaRPr lang="en-GB" dirty="0">
              <a:ea typeface="+mn-lt"/>
              <a:cs typeface="+mn-lt"/>
            </a:endParaRPr>
          </a:p>
          <a:p>
            <a:pPr marL="742950" lvl="1" indent="-285750">
              <a:spcBef>
                <a:spcPct val="20000"/>
              </a:spcBef>
              <a:buFont typeface="Arial,Sans-Serif"/>
              <a:buChar char="•"/>
            </a:pPr>
            <a:r>
              <a:rPr lang="en-GB" i="1" dirty="0">
                <a:ea typeface="+mn-lt"/>
                <a:cs typeface="+mn-lt"/>
              </a:rPr>
              <a:t>Use strategy of player found at nodes at current depth in final strategy.</a:t>
            </a:r>
            <a:endParaRPr lang="en-GB" dirty="0"/>
          </a:p>
        </p:txBody>
      </p:sp>
      <p:sp>
        <p:nvSpPr>
          <p:cNvPr id="7" name="Parentesi quadra chiusa 6">
            <a:extLst>
              <a:ext uri="{FF2B5EF4-FFF2-40B4-BE49-F238E27FC236}">
                <a16:creationId xmlns:a16="http://schemas.microsoft.com/office/drawing/2014/main" id="{63CA6432-34A6-4596-A70B-2D015D911BAF}"/>
              </a:ext>
            </a:extLst>
          </p:cNvPr>
          <p:cNvSpPr/>
          <p:nvPr/>
        </p:nvSpPr>
        <p:spPr>
          <a:xfrm>
            <a:off x="9775244" y="2509462"/>
            <a:ext cx="73151" cy="914399"/>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p:sp>
        <p:nvSpPr>
          <p:cNvPr id="10" name="CasellaDiTesto 9">
            <a:extLst>
              <a:ext uri="{FF2B5EF4-FFF2-40B4-BE49-F238E27FC236}">
                <a16:creationId xmlns:a16="http://schemas.microsoft.com/office/drawing/2014/main" id="{CA2AABDD-74A4-4BFD-BBF9-0BFEBA82E289}"/>
              </a:ext>
            </a:extLst>
          </p:cNvPr>
          <p:cNvSpPr txBox="1"/>
          <p:nvPr/>
        </p:nvSpPr>
        <p:spPr>
          <a:xfrm>
            <a:off x="9910173" y="2384353"/>
            <a:ext cx="1510301"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400" dirty="0">
                <a:ea typeface="Malgun Gothic Semilight"/>
                <a:cs typeface="Malgun Gothic Semilight"/>
              </a:rPr>
              <a:t>All strategies are fixed </a:t>
            </a:r>
            <a:endParaRPr lang="it-IT" sz="1400">
              <a:ea typeface="Malgun Gothic Semilight"/>
              <a:cs typeface="Malgun Gothic Semilight"/>
            </a:endParaRPr>
          </a:p>
          <a:p>
            <a:pPr algn="ctr"/>
            <a:r>
              <a:rPr lang="it-IT" sz="1400">
                <a:ea typeface="Malgun Gothic Semilight"/>
                <a:cs typeface="Malgun Gothic Semilight"/>
              </a:rPr>
              <a:t>-&gt;</a:t>
            </a:r>
            <a:endParaRPr lang="it-IT" sz="1400" dirty="0">
              <a:ea typeface="Malgun Gothic Semilight"/>
              <a:cs typeface="Malgun Gothic Semilight"/>
            </a:endParaRPr>
          </a:p>
          <a:p>
            <a:pPr algn="ctr"/>
            <a:r>
              <a:rPr lang="it-IT" sz="1400">
                <a:ea typeface="Malgun Gothic Semilight"/>
                <a:cs typeface="Malgun Gothic Semilight"/>
              </a:rPr>
              <a:t> directly compute payoff</a:t>
            </a:r>
          </a:p>
        </p:txBody>
      </p:sp>
    </p:spTree>
    <p:extLst>
      <p:ext uri="{BB962C8B-B14F-4D97-AF65-F5344CB8AC3E}">
        <p14:creationId xmlns:p14="http://schemas.microsoft.com/office/powerpoint/2010/main" val="3065718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3">
            <a:extLst>
              <a:ext uri="{FF2B5EF4-FFF2-40B4-BE49-F238E27FC236}">
                <a16:creationId xmlns:a16="http://schemas.microsoft.com/office/drawing/2014/main" id="{BE93666B-66DC-497D-B98D-4F49C9485FD7}"/>
              </a:ext>
            </a:extLst>
          </p:cNvPr>
          <p:cNvPicPr>
            <a:picLocks noChangeAspect="1"/>
          </p:cNvPicPr>
          <p:nvPr/>
        </p:nvPicPr>
        <p:blipFill>
          <a:blip r:embed="rId2"/>
          <a:stretch>
            <a:fillRect/>
          </a:stretch>
        </p:blipFill>
        <p:spPr>
          <a:xfrm>
            <a:off x="1017141" y="4216770"/>
            <a:ext cx="10012166" cy="2165966"/>
          </a:xfrm>
          <a:prstGeom prst="rect">
            <a:avLst/>
          </a:prstGeom>
        </p:spPr>
      </p:pic>
      <p:sp>
        <p:nvSpPr>
          <p:cNvPr id="2" name="Titolo 1">
            <a:extLst>
              <a:ext uri="{FF2B5EF4-FFF2-40B4-BE49-F238E27FC236}">
                <a16:creationId xmlns:a16="http://schemas.microsoft.com/office/drawing/2014/main" id="{6910308C-36C3-4435-9FC6-74B704BEF049}"/>
              </a:ext>
            </a:extLst>
          </p:cNvPr>
          <p:cNvSpPr>
            <a:spLocks noGrp="1"/>
          </p:cNvSpPr>
          <p:nvPr>
            <p:ph type="title"/>
          </p:nvPr>
        </p:nvSpPr>
        <p:spPr/>
        <p:txBody>
          <a:bodyPr/>
          <a:lstStyle/>
          <a:p>
            <a:r>
              <a:rPr lang="it-IT"/>
              <a:t>Strategy Refinement</a:t>
            </a:r>
            <a:endParaRPr lang="it-IT" b="0"/>
          </a:p>
        </p:txBody>
      </p:sp>
      <p:sp>
        <p:nvSpPr>
          <p:cNvPr id="3" name="Segnaposto numero diapositiva 2">
            <a:extLst>
              <a:ext uri="{FF2B5EF4-FFF2-40B4-BE49-F238E27FC236}">
                <a16:creationId xmlns:a16="http://schemas.microsoft.com/office/drawing/2014/main" id="{5B6E3964-A816-40F9-93DC-3D9090590BCC}"/>
              </a:ext>
            </a:extLst>
          </p:cNvPr>
          <p:cNvSpPr>
            <a:spLocks noGrp="1"/>
          </p:cNvSpPr>
          <p:nvPr>
            <p:ph type="sldNum" sz="quarter" idx="12"/>
          </p:nvPr>
        </p:nvSpPr>
        <p:spPr/>
        <p:txBody>
          <a:bodyPr/>
          <a:lstStyle/>
          <a:p>
            <a:fld id="{7834947A-1B05-2B43-AD85-E646CE852B9E}" type="slidenum">
              <a:rPr lang="it-IT" smtClean="0"/>
              <a:pPr/>
              <a:t>24</a:t>
            </a:fld>
            <a:endParaRPr lang="it-IT"/>
          </a:p>
        </p:txBody>
      </p:sp>
      <p:sp>
        <p:nvSpPr>
          <p:cNvPr id="4" name="Segnaposto testo 3">
            <a:extLst>
              <a:ext uri="{FF2B5EF4-FFF2-40B4-BE49-F238E27FC236}">
                <a16:creationId xmlns:a16="http://schemas.microsoft.com/office/drawing/2014/main" id="{5DC5E91D-E66C-4B3A-80C9-A2236DD58138}"/>
              </a:ext>
            </a:extLst>
          </p:cNvPr>
          <p:cNvSpPr>
            <a:spLocks noGrp="1"/>
          </p:cNvSpPr>
          <p:nvPr>
            <p:ph type="body" sz="quarter" idx="13"/>
          </p:nvPr>
        </p:nvSpPr>
        <p:spPr/>
        <p:txBody>
          <a:bodyPr/>
          <a:lstStyle/>
          <a:p>
            <a:r>
              <a:rPr lang="it-IT">
                <a:latin typeface="Malgun Gothic Semilight"/>
                <a:ea typeface="Malgun Gothic Semilight"/>
                <a:cs typeface="Malgun Gothic Semilight"/>
              </a:rPr>
              <a:t>Self Generative Refinement</a:t>
            </a:r>
            <a:endParaRPr lang="it-IT"/>
          </a:p>
        </p:txBody>
      </p:sp>
      <p:sp>
        <p:nvSpPr>
          <p:cNvPr id="6" name="Segnaposto contenuto 5">
            <a:extLst>
              <a:ext uri="{FF2B5EF4-FFF2-40B4-BE49-F238E27FC236}">
                <a16:creationId xmlns:a16="http://schemas.microsoft.com/office/drawing/2014/main" id="{1AC384B6-B387-49C6-A33C-878AC8088189}"/>
              </a:ext>
            </a:extLst>
          </p:cNvPr>
          <p:cNvSpPr>
            <a:spLocks noGrp="1"/>
          </p:cNvSpPr>
          <p:nvPr>
            <p:ph idx="1"/>
          </p:nvPr>
        </p:nvSpPr>
        <p:spPr/>
        <p:txBody>
          <a:bodyPr vert="horz" lIns="91440" tIns="45720" rIns="91440" bIns="45720" rtlCol="0" anchor="t">
            <a:normAutofit/>
          </a:bodyPr>
          <a:lstStyle/>
          <a:p>
            <a:r>
              <a:rPr lang="it-IT" sz="2000" b="1">
                <a:latin typeface="Malgun Gothic Semilight"/>
                <a:ea typeface="Malgun Gothic Semilight"/>
                <a:cs typeface="Malgun Gothic Semilight"/>
              </a:rPr>
              <a:t>Self Generative </a:t>
            </a:r>
            <a:r>
              <a:rPr lang="en-GB" sz="2000" b="1">
                <a:latin typeface="Malgun Gothic Semilight"/>
                <a:ea typeface="Malgun Gothic Semilight"/>
                <a:cs typeface="Malgun Gothic Semilight"/>
              </a:rPr>
              <a:t>Refinement</a:t>
            </a:r>
            <a:endParaRPr lang="it-IT"/>
          </a:p>
          <a:p>
            <a:endParaRPr lang="it-IT" i="1" dirty="0"/>
          </a:p>
          <a:p>
            <a:endParaRPr lang="it-IT" dirty="0"/>
          </a:p>
        </p:txBody>
      </p:sp>
      <p:sp>
        <p:nvSpPr>
          <p:cNvPr id="9" name="Freccia a destra 8">
            <a:extLst>
              <a:ext uri="{FF2B5EF4-FFF2-40B4-BE49-F238E27FC236}">
                <a16:creationId xmlns:a16="http://schemas.microsoft.com/office/drawing/2014/main" id="{5B325066-2F4C-486E-B021-89F372747690}"/>
              </a:ext>
            </a:extLst>
          </p:cNvPr>
          <p:cNvSpPr/>
          <p:nvPr/>
        </p:nvSpPr>
        <p:spPr>
          <a:xfrm>
            <a:off x="5803717" y="5481246"/>
            <a:ext cx="447579" cy="18497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0000"/>
              </a:solidFill>
            </a:endParaRPr>
          </a:p>
        </p:txBody>
      </p:sp>
      <p:sp>
        <p:nvSpPr>
          <p:cNvPr id="11" name="CasellaDiTesto 10">
            <a:extLst>
              <a:ext uri="{FF2B5EF4-FFF2-40B4-BE49-F238E27FC236}">
                <a16:creationId xmlns:a16="http://schemas.microsoft.com/office/drawing/2014/main" id="{5284E534-DC45-4C72-8A0F-241D8EB1D2C4}"/>
              </a:ext>
            </a:extLst>
          </p:cNvPr>
          <p:cNvSpPr txBox="1"/>
          <p:nvPr/>
        </p:nvSpPr>
        <p:spPr>
          <a:xfrm>
            <a:off x="549454" y="1516935"/>
            <a:ext cx="10945401" cy="1975926"/>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20000"/>
              </a:spcBef>
            </a:pPr>
            <a:r>
              <a:rPr lang="en-GB" i="1" dirty="0">
                <a:ea typeface="+mn-lt"/>
                <a:cs typeface="+mn-lt"/>
              </a:rPr>
              <a:t>For each level of the complete game:</a:t>
            </a:r>
            <a:endParaRPr lang="en-GB" dirty="0">
              <a:ea typeface="+mn-lt"/>
              <a:cs typeface="+mn-lt"/>
            </a:endParaRPr>
          </a:p>
          <a:p>
            <a:pPr marL="285750">
              <a:spcBef>
                <a:spcPct val="20000"/>
              </a:spcBef>
            </a:pPr>
            <a:r>
              <a:rPr lang="en-GB" i="1" dirty="0">
                <a:ea typeface="+mn-lt"/>
                <a:cs typeface="+mn-lt"/>
              </a:rPr>
              <a:t>For each player:</a:t>
            </a:r>
            <a:endParaRPr lang="en-GB" dirty="0">
              <a:ea typeface="+mn-lt"/>
              <a:cs typeface="+mn-lt"/>
            </a:endParaRPr>
          </a:p>
          <a:p>
            <a:pPr lvl="1">
              <a:spcBef>
                <a:spcPct val="20000"/>
              </a:spcBef>
            </a:pPr>
            <a:r>
              <a:rPr lang="en-GB" i="1" dirty="0">
                <a:ea typeface="Malgun Gothic Semilight"/>
                <a:cs typeface="Malgun Gothic Semilight"/>
              </a:rPr>
              <a:t>Do the same as Bias Refinement </a:t>
            </a:r>
          </a:p>
          <a:p>
            <a:pPr lvl="1">
              <a:spcBef>
                <a:spcPct val="20000"/>
              </a:spcBef>
            </a:pPr>
            <a:r>
              <a:rPr lang="en-GB" i="1" dirty="0">
                <a:ea typeface="Malgun Gothic Semilight"/>
                <a:cs typeface="Malgun Gothic Semilight"/>
              </a:rPr>
              <a:t>BUT</a:t>
            </a:r>
          </a:p>
          <a:p>
            <a:pPr lvl="1">
              <a:spcBef>
                <a:spcPct val="20000"/>
              </a:spcBef>
              <a:buFont typeface="Arial,Sans-Serif"/>
            </a:pPr>
            <a:r>
              <a:rPr lang="en-GB" i="1" dirty="0">
                <a:ea typeface="Malgun Gothic Semilight"/>
                <a:cs typeface="Malgun Gothic Semilight"/>
              </a:rPr>
              <a:t>Compute final payoff by computing adversary best response to each of the player strategy, iterating this procedure until a fixed number of payoffs is reached.</a:t>
            </a:r>
          </a:p>
        </p:txBody>
      </p:sp>
    </p:spTree>
    <p:extLst>
      <p:ext uri="{BB962C8B-B14F-4D97-AF65-F5344CB8AC3E}">
        <p14:creationId xmlns:p14="http://schemas.microsoft.com/office/powerpoint/2010/main" val="2377612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7">
            <a:extLst>
              <a:ext uri="{FF2B5EF4-FFF2-40B4-BE49-F238E27FC236}">
                <a16:creationId xmlns:a16="http://schemas.microsoft.com/office/drawing/2014/main" id="{A7A14E97-F4CE-475F-9C8B-F7E0AA35DFE3}"/>
              </a:ext>
            </a:extLst>
          </p:cNvPr>
          <p:cNvPicPr>
            <a:picLocks noChangeAspect="1"/>
          </p:cNvPicPr>
          <p:nvPr/>
        </p:nvPicPr>
        <p:blipFill>
          <a:blip r:embed="rId2"/>
          <a:stretch>
            <a:fillRect/>
          </a:stretch>
        </p:blipFill>
        <p:spPr>
          <a:xfrm>
            <a:off x="546244" y="3737309"/>
            <a:ext cx="10842660" cy="2362887"/>
          </a:xfrm>
          <a:prstGeom prst="rect">
            <a:avLst/>
          </a:prstGeom>
        </p:spPr>
      </p:pic>
      <p:sp>
        <p:nvSpPr>
          <p:cNvPr id="2" name="Titolo 1">
            <a:extLst>
              <a:ext uri="{FF2B5EF4-FFF2-40B4-BE49-F238E27FC236}">
                <a16:creationId xmlns:a16="http://schemas.microsoft.com/office/drawing/2014/main" id="{6910308C-36C3-4435-9FC6-74B704BEF049}"/>
              </a:ext>
            </a:extLst>
          </p:cNvPr>
          <p:cNvSpPr>
            <a:spLocks noGrp="1"/>
          </p:cNvSpPr>
          <p:nvPr>
            <p:ph type="title"/>
          </p:nvPr>
        </p:nvSpPr>
        <p:spPr/>
        <p:txBody>
          <a:bodyPr/>
          <a:lstStyle/>
          <a:p>
            <a:r>
              <a:rPr lang="it-IT"/>
              <a:t>Strategy Refinement</a:t>
            </a:r>
            <a:endParaRPr lang="it-IT" b="0"/>
          </a:p>
        </p:txBody>
      </p:sp>
      <p:sp>
        <p:nvSpPr>
          <p:cNvPr id="3" name="Segnaposto numero diapositiva 2">
            <a:extLst>
              <a:ext uri="{FF2B5EF4-FFF2-40B4-BE49-F238E27FC236}">
                <a16:creationId xmlns:a16="http://schemas.microsoft.com/office/drawing/2014/main" id="{5B6E3964-A816-40F9-93DC-3D9090590BCC}"/>
              </a:ext>
            </a:extLst>
          </p:cNvPr>
          <p:cNvSpPr>
            <a:spLocks noGrp="1"/>
          </p:cNvSpPr>
          <p:nvPr>
            <p:ph type="sldNum" sz="quarter" idx="12"/>
          </p:nvPr>
        </p:nvSpPr>
        <p:spPr/>
        <p:txBody>
          <a:bodyPr/>
          <a:lstStyle/>
          <a:p>
            <a:fld id="{7834947A-1B05-2B43-AD85-E646CE852B9E}" type="slidenum">
              <a:rPr lang="it-IT" smtClean="0"/>
              <a:pPr/>
              <a:t>25</a:t>
            </a:fld>
            <a:endParaRPr lang="it-IT"/>
          </a:p>
        </p:txBody>
      </p:sp>
      <p:sp>
        <p:nvSpPr>
          <p:cNvPr id="4" name="Segnaposto testo 3">
            <a:extLst>
              <a:ext uri="{FF2B5EF4-FFF2-40B4-BE49-F238E27FC236}">
                <a16:creationId xmlns:a16="http://schemas.microsoft.com/office/drawing/2014/main" id="{5DC5E91D-E66C-4B3A-80C9-A2236DD58138}"/>
              </a:ext>
            </a:extLst>
          </p:cNvPr>
          <p:cNvSpPr>
            <a:spLocks noGrp="1"/>
          </p:cNvSpPr>
          <p:nvPr>
            <p:ph type="body" sz="quarter" idx="13"/>
          </p:nvPr>
        </p:nvSpPr>
        <p:spPr/>
        <p:txBody>
          <a:bodyPr/>
          <a:lstStyle/>
          <a:p>
            <a:r>
              <a:rPr lang="it-IT">
                <a:latin typeface="Malgun Gothic Semilight"/>
                <a:ea typeface="Malgun Gothic Semilight"/>
                <a:cs typeface="Malgun Gothic Semilight"/>
              </a:rPr>
              <a:t>In Game Refinement</a:t>
            </a:r>
            <a:endParaRPr lang="it-IT"/>
          </a:p>
        </p:txBody>
      </p:sp>
      <p:sp>
        <p:nvSpPr>
          <p:cNvPr id="6" name="Segnaposto contenuto 5">
            <a:extLst>
              <a:ext uri="{FF2B5EF4-FFF2-40B4-BE49-F238E27FC236}">
                <a16:creationId xmlns:a16="http://schemas.microsoft.com/office/drawing/2014/main" id="{1AC384B6-B387-49C6-A33C-878AC8088189}"/>
              </a:ext>
            </a:extLst>
          </p:cNvPr>
          <p:cNvSpPr>
            <a:spLocks noGrp="1"/>
          </p:cNvSpPr>
          <p:nvPr>
            <p:ph idx="1"/>
          </p:nvPr>
        </p:nvSpPr>
        <p:spPr/>
        <p:txBody>
          <a:bodyPr vert="horz" lIns="91440" tIns="45720" rIns="91440" bIns="45720" rtlCol="0" anchor="t">
            <a:normAutofit/>
          </a:bodyPr>
          <a:lstStyle/>
          <a:p>
            <a:r>
              <a:rPr lang="it-IT" sz="2000" b="1">
                <a:latin typeface="Malgun Gothic Semilight"/>
                <a:ea typeface="Malgun Gothic Semilight"/>
                <a:cs typeface="Malgun Gothic Semilight"/>
              </a:rPr>
              <a:t>In Game Refinement</a:t>
            </a:r>
            <a:endParaRPr lang="it-IT"/>
          </a:p>
          <a:p>
            <a:endParaRPr lang="it-IT" i="1" dirty="0"/>
          </a:p>
          <a:p>
            <a:endParaRPr lang="it-IT" dirty="0"/>
          </a:p>
        </p:txBody>
      </p:sp>
      <p:sp>
        <p:nvSpPr>
          <p:cNvPr id="9" name="Freccia a destra 8">
            <a:extLst>
              <a:ext uri="{FF2B5EF4-FFF2-40B4-BE49-F238E27FC236}">
                <a16:creationId xmlns:a16="http://schemas.microsoft.com/office/drawing/2014/main" id="{5B325066-2F4C-486E-B021-89F372747690}"/>
              </a:ext>
            </a:extLst>
          </p:cNvPr>
          <p:cNvSpPr/>
          <p:nvPr/>
        </p:nvSpPr>
        <p:spPr>
          <a:xfrm>
            <a:off x="5743785" y="5113089"/>
            <a:ext cx="447579" cy="18497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0000"/>
              </a:solidFill>
            </a:endParaRPr>
          </a:p>
        </p:txBody>
      </p:sp>
      <p:sp>
        <p:nvSpPr>
          <p:cNvPr id="11" name="CasellaDiTesto 10">
            <a:extLst>
              <a:ext uri="{FF2B5EF4-FFF2-40B4-BE49-F238E27FC236}">
                <a16:creationId xmlns:a16="http://schemas.microsoft.com/office/drawing/2014/main" id="{5284E534-DC45-4C72-8A0F-241D8EB1D2C4}"/>
              </a:ext>
            </a:extLst>
          </p:cNvPr>
          <p:cNvSpPr txBox="1"/>
          <p:nvPr/>
        </p:nvSpPr>
        <p:spPr>
          <a:xfrm>
            <a:off x="549454" y="1516935"/>
            <a:ext cx="10945401" cy="1698927"/>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20000"/>
              </a:spcBef>
            </a:pPr>
            <a:r>
              <a:rPr lang="en-GB" i="1">
                <a:ea typeface="Malgun Gothic Semilight"/>
                <a:cs typeface="Malgun Gothic Semilight"/>
              </a:rPr>
              <a:t>One-Shot refinement: No level-by level approach</a:t>
            </a:r>
          </a:p>
          <a:p>
            <a:pPr>
              <a:spcBef>
                <a:spcPct val="20000"/>
              </a:spcBef>
            </a:pPr>
            <a:endParaRPr lang="en-GB" i="1">
              <a:ea typeface="Malgun Gothic Semilight"/>
              <a:cs typeface="Malgun Gothic Semilight"/>
            </a:endParaRPr>
          </a:p>
          <a:p>
            <a:pPr marL="285750" indent="-285750">
              <a:spcBef>
                <a:spcPct val="20000"/>
              </a:spcBef>
              <a:buFont typeface="Arial"/>
              <a:buChar char="•"/>
            </a:pPr>
            <a:r>
              <a:rPr lang="en-GB" i="1">
                <a:ea typeface="Malgun Gothic Semilight"/>
                <a:cs typeface="Malgun Gothic Semilight"/>
              </a:rPr>
              <a:t>Simplify lower subgames by generating possible payoffs in the same way as in Bias Approach.</a:t>
            </a:r>
          </a:p>
          <a:p>
            <a:pPr marL="285750" indent="-285750">
              <a:spcBef>
                <a:spcPct val="20000"/>
              </a:spcBef>
              <a:buFont typeface="Arial"/>
              <a:buChar char="•"/>
            </a:pPr>
            <a:r>
              <a:rPr lang="en-GB" i="1">
                <a:ea typeface="Malgun Gothic Semilight"/>
                <a:cs typeface="Malgun Gothic Semilight"/>
              </a:rPr>
              <a:t>Refine strategies by using CFR+ on whole remaining tree (= Prior Game + Nodes at Depth limit).</a:t>
            </a:r>
          </a:p>
          <a:p>
            <a:pPr marL="285750" indent="-285750">
              <a:spcBef>
                <a:spcPct val="20000"/>
              </a:spcBef>
              <a:buFont typeface="Arial"/>
              <a:buChar char="•"/>
            </a:pPr>
            <a:r>
              <a:rPr lang="en-GB" i="1">
                <a:ea typeface="Malgun Gothic Semilight"/>
                <a:cs typeface="Malgun Gothic Semilight"/>
              </a:rPr>
              <a:t>Use found strategy as final strategy in the upper part of the tree, keep blueprint in lower parts.</a:t>
            </a:r>
          </a:p>
        </p:txBody>
      </p:sp>
    </p:spTree>
    <p:extLst>
      <p:ext uri="{BB962C8B-B14F-4D97-AF65-F5344CB8AC3E}">
        <p14:creationId xmlns:p14="http://schemas.microsoft.com/office/powerpoint/2010/main" val="3918058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10308C-36C3-4435-9FC6-74B704BEF049}"/>
              </a:ext>
            </a:extLst>
          </p:cNvPr>
          <p:cNvSpPr>
            <a:spLocks noGrp="1"/>
          </p:cNvSpPr>
          <p:nvPr>
            <p:ph type="title"/>
          </p:nvPr>
        </p:nvSpPr>
        <p:spPr/>
        <p:txBody>
          <a:bodyPr/>
          <a:lstStyle/>
          <a:p>
            <a:r>
              <a:rPr lang="it-IT"/>
              <a:t>Strategy Refinement</a:t>
            </a:r>
            <a:endParaRPr lang="it-IT" b="0"/>
          </a:p>
        </p:txBody>
      </p:sp>
      <p:sp>
        <p:nvSpPr>
          <p:cNvPr id="3" name="Segnaposto numero diapositiva 2">
            <a:extLst>
              <a:ext uri="{FF2B5EF4-FFF2-40B4-BE49-F238E27FC236}">
                <a16:creationId xmlns:a16="http://schemas.microsoft.com/office/drawing/2014/main" id="{5B6E3964-A816-40F9-93DC-3D9090590BCC}"/>
              </a:ext>
            </a:extLst>
          </p:cNvPr>
          <p:cNvSpPr>
            <a:spLocks noGrp="1"/>
          </p:cNvSpPr>
          <p:nvPr>
            <p:ph type="sldNum" sz="quarter" idx="12"/>
          </p:nvPr>
        </p:nvSpPr>
        <p:spPr/>
        <p:txBody>
          <a:bodyPr/>
          <a:lstStyle/>
          <a:p>
            <a:fld id="{7834947A-1B05-2B43-AD85-E646CE852B9E}" type="slidenum">
              <a:rPr lang="it-IT" smtClean="0"/>
              <a:pPr/>
              <a:t>26</a:t>
            </a:fld>
            <a:endParaRPr lang="it-IT"/>
          </a:p>
        </p:txBody>
      </p:sp>
      <p:sp>
        <p:nvSpPr>
          <p:cNvPr id="4" name="Segnaposto testo 3">
            <a:extLst>
              <a:ext uri="{FF2B5EF4-FFF2-40B4-BE49-F238E27FC236}">
                <a16:creationId xmlns:a16="http://schemas.microsoft.com/office/drawing/2014/main" id="{5DC5E91D-E66C-4B3A-80C9-A2236DD58138}"/>
              </a:ext>
            </a:extLst>
          </p:cNvPr>
          <p:cNvSpPr>
            <a:spLocks noGrp="1"/>
          </p:cNvSpPr>
          <p:nvPr>
            <p:ph type="body" sz="quarter" idx="13"/>
          </p:nvPr>
        </p:nvSpPr>
        <p:spPr/>
        <p:txBody>
          <a:bodyPr/>
          <a:lstStyle/>
          <a:p>
            <a:r>
              <a:rPr lang="it-IT">
                <a:latin typeface="Malgun Gothic Semilight"/>
                <a:ea typeface="Malgun Gothic Semilight"/>
                <a:cs typeface="Malgun Gothic Semilight"/>
              </a:rPr>
              <a:t>Conclusions</a:t>
            </a:r>
            <a:endParaRPr lang="it-IT"/>
          </a:p>
        </p:txBody>
      </p:sp>
      <p:sp>
        <p:nvSpPr>
          <p:cNvPr id="6" name="Segnaposto contenuto 5">
            <a:extLst>
              <a:ext uri="{FF2B5EF4-FFF2-40B4-BE49-F238E27FC236}">
                <a16:creationId xmlns:a16="http://schemas.microsoft.com/office/drawing/2014/main" id="{1AC384B6-B387-49C6-A33C-878AC8088189}"/>
              </a:ext>
            </a:extLst>
          </p:cNvPr>
          <p:cNvSpPr>
            <a:spLocks noGrp="1"/>
          </p:cNvSpPr>
          <p:nvPr>
            <p:ph idx="1"/>
          </p:nvPr>
        </p:nvSpPr>
        <p:spPr/>
        <p:txBody>
          <a:bodyPr vert="horz" lIns="91440" tIns="45720" rIns="91440" bIns="45720" rtlCol="0" anchor="t">
            <a:normAutofit/>
          </a:bodyPr>
          <a:lstStyle/>
          <a:p>
            <a:r>
              <a:rPr lang="en-GB">
                <a:latin typeface="Malgun Gothic Semilight"/>
                <a:ea typeface="Malgun Gothic Semilight"/>
                <a:cs typeface="Malgun Gothic Semilight"/>
              </a:rPr>
              <a:t>From the tests we performed on solving Leduc5 games we acknowledged that:</a:t>
            </a:r>
            <a:endParaRPr lang="en-GB"/>
          </a:p>
          <a:p>
            <a:pPr marL="285750" indent="-285750">
              <a:buFont typeface="Arial" charset="2"/>
              <a:buChar char="•"/>
            </a:pPr>
            <a:r>
              <a:rPr lang="en-GB">
                <a:latin typeface="Malgun Gothic Semilight"/>
                <a:ea typeface="Malgun Gothic Semilight"/>
                <a:cs typeface="Malgun Gothic Semilight"/>
              </a:rPr>
              <a:t>Level by level techniques:</a:t>
            </a:r>
          </a:p>
          <a:p>
            <a:pPr lvl="1">
              <a:buFont typeface="Arial" charset="2"/>
              <a:buChar char="•"/>
            </a:pPr>
            <a:r>
              <a:rPr lang="en-GB">
                <a:latin typeface="Malgun Gothic Semilight"/>
                <a:ea typeface="Malgun Gothic Semilight"/>
                <a:cs typeface="Malgun Gothic Semilight"/>
              </a:rPr>
              <a:t>Suffer from </a:t>
            </a:r>
            <a:r>
              <a:rPr lang="en-GB" b="1">
                <a:latin typeface="Malgun Gothic Semilight"/>
                <a:ea typeface="Malgun Gothic Semilight"/>
                <a:cs typeface="Malgun Gothic Semilight"/>
              </a:rPr>
              <a:t>Badly scaling Performances</a:t>
            </a:r>
            <a:r>
              <a:rPr lang="en-GB">
                <a:latin typeface="Malgun Gothic Semilight"/>
                <a:ea typeface="Malgun Gothic Semilight"/>
                <a:cs typeface="Malgun Gothic Semilight"/>
              </a:rPr>
              <a:t> due to the level-by-level approach that must repeatedly apply CFR+ for each depth level. </a:t>
            </a:r>
          </a:p>
          <a:p>
            <a:pPr marL="457200" lvl="1" indent="0">
              <a:buNone/>
            </a:pPr>
            <a:r>
              <a:rPr lang="en-GB" sz="1400" i="1">
                <a:latin typeface="Malgun Gothic Semilight"/>
                <a:ea typeface="Malgun Gothic Semilight"/>
                <a:cs typeface="Malgun Gothic Semilight"/>
              </a:rPr>
              <a:t>      Note that this is true even if in a more simplified game we can use less iterations to reach a good enough Nash Eq.</a:t>
            </a:r>
          </a:p>
          <a:p>
            <a:pPr lvl="1">
              <a:buFont typeface="Arial" panose="05000000000000000000" pitchFamily="2" charset="2"/>
              <a:buChar char="•"/>
            </a:pPr>
            <a:r>
              <a:rPr lang="en-GB">
                <a:latin typeface="Malgun Gothic Semilight"/>
                <a:ea typeface="Malgun Gothic Semilight"/>
                <a:cs typeface="Malgun Gothic Semilight"/>
              </a:rPr>
              <a:t>They are </a:t>
            </a:r>
            <a:r>
              <a:rPr lang="en-GB" b="1">
                <a:latin typeface="Malgun Gothic Semilight"/>
                <a:ea typeface="Malgun Gothic Semilight"/>
                <a:cs typeface="Malgun Gothic Semilight"/>
              </a:rPr>
              <a:t>Unsafe </a:t>
            </a:r>
            <a:r>
              <a:rPr lang="en-GB">
                <a:latin typeface="Malgun Gothic Semilight"/>
                <a:ea typeface="Malgun Gothic Semilight"/>
                <a:cs typeface="Malgun Gothic Semilight"/>
              </a:rPr>
              <a:t>due to the fact that adversary may react to a strategy taken by the current player in current depth nodes, by changing his strategy in upper levels. However those have already been considered in previous iterations and so the adversary cannot change its strategy anymore. </a:t>
            </a:r>
            <a:endParaRPr lang="en-GB"/>
          </a:p>
          <a:p>
            <a:pPr marL="457200" lvl="1" indent="0">
              <a:buNone/>
            </a:pPr>
            <a:r>
              <a:rPr lang="en-GB">
                <a:latin typeface="Malgun Gothic Semilight"/>
                <a:ea typeface="Malgun Gothic Semilight"/>
                <a:cs typeface="Malgun Gothic Semilight"/>
              </a:rPr>
              <a:t>This causes an </a:t>
            </a:r>
            <a:r>
              <a:rPr lang="en-GB" b="1">
                <a:latin typeface="Malgun Gothic Semilight"/>
                <a:ea typeface="Malgun Gothic Semilight"/>
                <a:cs typeface="Malgun Gothic Semilight"/>
              </a:rPr>
              <a:t>overall Exploitability increase</a:t>
            </a:r>
            <a:r>
              <a:rPr lang="en-GB">
                <a:latin typeface="Malgun Gothic Semilight"/>
                <a:ea typeface="Malgun Gothic Semilight"/>
                <a:cs typeface="Malgun Gothic Semilight"/>
              </a:rPr>
              <a:t> with respect to the use of a blueprint strategy computed on a fine-grained abstraction.</a:t>
            </a:r>
          </a:p>
          <a:p>
            <a:endParaRPr lang="en-GB">
              <a:latin typeface="Malgun Gothic Semilight"/>
              <a:ea typeface="Malgun Gothic Semilight"/>
              <a:cs typeface="Malgun Gothic Semilight"/>
            </a:endParaRPr>
          </a:p>
          <a:p>
            <a:r>
              <a:rPr lang="en-GB">
                <a:latin typeface="Malgun Gothic Semilight"/>
                <a:ea typeface="Malgun Gothic Semilight"/>
                <a:cs typeface="Malgun Gothic Semilight"/>
              </a:rPr>
              <a:t>SO we opted for </a:t>
            </a:r>
            <a:r>
              <a:rPr lang="en-GB" b="1" u="sng">
                <a:latin typeface="Malgun Gothic Semilight"/>
                <a:ea typeface="Malgun Gothic Semilight"/>
                <a:cs typeface="Malgun Gothic Semilight"/>
              </a:rPr>
              <a:t>In Game Strategy Refinement </a:t>
            </a:r>
            <a:r>
              <a:rPr lang="en-GB">
                <a:latin typeface="Malgun Gothic Semilight"/>
                <a:ea typeface="Malgun Gothic Semilight"/>
                <a:cs typeface="Malgun Gothic Semilight"/>
              </a:rPr>
              <a:t>since:</a:t>
            </a:r>
            <a:endParaRPr lang="en-GB"/>
          </a:p>
          <a:p>
            <a:pPr lvl="1">
              <a:buFont typeface="Arial" charset="2"/>
              <a:buChar char="•"/>
            </a:pPr>
            <a:r>
              <a:rPr lang="en-GB" b="1">
                <a:latin typeface="Malgun Gothic Semilight"/>
                <a:ea typeface="Malgun Gothic Semilight"/>
                <a:cs typeface="Malgun Gothic Semilight"/>
              </a:rPr>
              <a:t>Better Performances</a:t>
            </a:r>
            <a:r>
              <a:rPr lang="en-GB">
                <a:latin typeface="Malgun Gothic Semilight"/>
                <a:ea typeface="Malgun Gothic Semilight"/>
                <a:cs typeface="Malgun Gothic Semilight"/>
              </a:rPr>
              <a:t> are guaranteed by the one-shot application of CFR+ to a single tree.</a:t>
            </a:r>
          </a:p>
          <a:p>
            <a:pPr lvl="1">
              <a:buFont typeface="Arial" charset="2"/>
              <a:buChar char="•"/>
            </a:pPr>
            <a:r>
              <a:rPr lang="en-GB" b="1">
                <a:latin typeface="Malgun Gothic Semilight"/>
                <a:ea typeface="Malgun Gothic Semilight"/>
                <a:cs typeface="Malgun Gothic Semilight"/>
              </a:rPr>
              <a:t>Safeness </a:t>
            </a:r>
            <a:r>
              <a:rPr lang="en-GB">
                <a:latin typeface="Malgun Gothic Semilight"/>
                <a:ea typeface="Malgun Gothic Semilight"/>
                <a:cs typeface="Malgun Gothic Semilight"/>
              </a:rPr>
              <a:t>is </a:t>
            </a:r>
            <a:r>
              <a:rPr lang="en-GB" b="1">
                <a:latin typeface="Malgun Gothic Semilight"/>
                <a:ea typeface="Malgun Gothic Semilight"/>
                <a:cs typeface="Malgun Gothic Semilight"/>
              </a:rPr>
              <a:t>theoretically guaranteed</a:t>
            </a:r>
            <a:r>
              <a:rPr lang="en-GB">
                <a:latin typeface="Malgun Gothic Semilight"/>
                <a:ea typeface="Malgun Gothic Semilight"/>
                <a:cs typeface="Malgun Gothic Semilight"/>
              </a:rPr>
              <a:t> [see referenced paper] by biasing some of the computed payoffs.</a:t>
            </a:r>
          </a:p>
        </p:txBody>
      </p:sp>
    </p:spTree>
    <p:extLst>
      <p:ext uri="{BB962C8B-B14F-4D97-AF65-F5344CB8AC3E}">
        <p14:creationId xmlns:p14="http://schemas.microsoft.com/office/powerpoint/2010/main" val="701776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467EFB-A81D-4E10-8E89-B31F7537754E}"/>
              </a:ext>
            </a:extLst>
          </p:cNvPr>
          <p:cNvSpPr>
            <a:spLocks noGrp="1"/>
          </p:cNvSpPr>
          <p:nvPr>
            <p:ph type="title"/>
          </p:nvPr>
        </p:nvSpPr>
        <p:spPr/>
        <p:txBody>
          <a:bodyPr/>
          <a:lstStyle/>
          <a:p>
            <a:r>
              <a:rPr lang="it-IT" err="1">
                <a:latin typeface="Malgun Gothic Semilight"/>
                <a:ea typeface="Malgun Gothic Semilight"/>
                <a:cs typeface="Malgun Gothic Semilight"/>
              </a:rPr>
              <a:t>Conclusions</a:t>
            </a:r>
            <a:endParaRPr lang="it-IT" err="1"/>
          </a:p>
        </p:txBody>
      </p:sp>
      <p:sp>
        <p:nvSpPr>
          <p:cNvPr id="3" name="Segnaposto numero diapositiva 2">
            <a:extLst>
              <a:ext uri="{FF2B5EF4-FFF2-40B4-BE49-F238E27FC236}">
                <a16:creationId xmlns:a16="http://schemas.microsoft.com/office/drawing/2014/main" id="{0F20B680-C429-42BA-9558-CBD1396CBDF3}"/>
              </a:ext>
            </a:extLst>
          </p:cNvPr>
          <p:cNvSpPr>
            <a:spLocks noGrp="1"/>
          </p:cNvSpPr>
          <p:nvPr>
            <p:ph type="sldNum" sz="quarter" idx="12"/>
          </p:nvPr>
        </p:nvSpPr>
        <p:spPr/>
        <p:txBody>
          <a:bodyPr/>
          <a:lstStyle/>
          <a:p>
            <a:fld id="{7834947A-1B05-2B43-AD85-E646CE852B9E}" type="slidenum">
              <a:rPr lang="it-IT" smtClean="0"/>
              <a:pPr/>
              <a:t>27</a:t>
            </a:fld>
            <a:endParaRPr lang="it-IT"/>
          </a:p>
        </p:txBody>
      </p:sp>
      <p:sp>
        <p:nvSpPr>
          <p:cNvPr id="4" name="Segnaposto testo 3">
            <a:extLst>
              <a:ext uri="{FF2B5EF4-FFF2-40B4-BE49-F238E27FC236}">
                <a16:creationId xmlns:a16="http://schemas.microsoft.com/office/drawing/2014/main" id="{331F5E42-934A-40A4-9163-172D209F6C53}"/>
              </a:ext>
            </a:extLst>
          </p:cNvPr>
          <p:cNvSpPr>
            <a:spLocks noGrp="1"/>
          </p:cNvSpPr>
          <p:nvPr>
            <p:ph type="body" sz="quarter" idx="13"/>
          </p:nvPr>
        </p:nvSpPr>
        <p:spPr/>
        <p:txBody>
          <a:bodyPr/>
          <a:lstStyle/>
          <a:p>
            <a:r>
              <a:rPr lang="it-IT" err="1">
                <a:latin typeface="Malgun Gothic Semilight"/>
                <a:ea typeface="Malgun Gothic Semilight"/>
                <a:cs typeface="Malgun Gothic Semilight"/>
              </a:rPr>
              <a:t>Final</a:t>
            </a:r>
            <a:r>
              <a:rPr lang="it-IT">
                <a:latin typeface="Malgun Gothic Semilight"/>
                <a:ea typeface="Malgun Gothic Semilight"/>
                <a:cs typeface="Malgun Gothic Semilight"/>
              </a:rPr>
              <a:t> </a:t>
            </a:r>
            <a:r>
              <a:rPr lang="it-IT" err="1">
                <a:latin typeface="Malgun Gothic Semilight"/>
                <a:ea typeface="Malgun Gothic Semilight"/>
                <a:cs typeface="Malgun Gothic Semilight"/>
              </a:rPr>
              <a:t>Remarks</a:t>
            </a:r>
            <a:endParaRPr lang="it-IT" err="1"/>
          </a:p>
        </p:txBody>
      </p:sp>
      <p:sp>
        <p:nvSpPr>
          <p:cNvPr id="5" name="Segnaposto contenuto 4">
            <a:extLst>
              <a:ext uri="{FF2B5EF4-FFF2-40B4-BE49-F238E27FC236}">
                <a16:creationId xmlns:a16="http://schemas.microsoft.com/office/drawing/2014/main" id="{0BFE5D53-85A4-4367-AF20-A3A9F308F9EC}"/>
              </a:ext>
            </a:extLst>
          </p:cNvPr>
          <p:cNvSpPr>
            <a:spLocks noGrp="1"/>
          </p:cNvSpPr>
          <p:nvPr>
            <p:ph idx="1"/>
          </p:nvPr>
        </p:nvSpPr>
        <p:spPr/>
        <p:txBody>
          <a:bodyPr vert="horz" lIns="91440" tIns="45720" rIns="91440" bIns="45720" rtlCol="0" anchor="t">
            <a:normAutofit/>
          </a:bodyPr>
          <a:lstStyle/>
          <a:p>
            <a:r>
              <a:rPr lang="en-US" dirty="0">
                <a:latin typeface="Malgun Gothic Semilight"/>
                <a:ea typeface="Malgun Gothic Semilight"/>
                <a:cs typeface="Malgun Gothic Semilight"/>
              </a:rPr>
              <a:t>SO OUR CHOICES ARE:</a:t>
            </a:r>
          </a:p>
          <a:p>
            <a:pPr marL="285750" indent="-285750">
              <a:buFont typeface="Arial" panose="020B0604020202020204" pitchFamily="34" charset="0"/>
              <a:buChar char="•"/>
            </a:pPr>
            <a:r>
              <a:rPr lang="en-US" dirty="0">
                <a:latin typeface="Malgun Gothic Semilight"/>
                <a:ea typeface="Malgun Gothic Semilight"/>
                <a:cs typeface="Malgun Gothic Semilight"/>
              </a:rPr>
              <a:t>Card Binning abstraction</a:t>
            </a:r>
          </a:p>
          <a:p>
            <a:pPr marL="285750" indent="-285750">
              <a:buFont typeface="Arial" panose="020B0604020202020204" pitchFamily="34" charset="0"/>
              <a:buChar char="•"/>
            </a:pPr>
            <a:r>
              <a:rPr lang="en-US" dirty="0">
                <a:latin typeface="Malgun Gothic Semilight"/>
                <a:ea typeface="Malgun Gothic Semilight"/>
                <a:cs typeface="Malgun Gothic Semilight"/>
              </a:rPr>
              <a:t>CFR+</a:t>
            </a:r>
          </a:p>
          <a:p>
            <a:pPr marL="285750" indent="-285750">
              <a:buFont typeface="Arial" panose="020B0604020202020204" pitchFamily="34" charset="0"/>
              <a:buChar char="•"/>
            </a:pPr>
            <a:r>
              <a:rPr lang="en-US" dirty="0">
                <a:latin typeface="Malgun Gothic Semilight"/>
                <a:ea typeface="Malgun Gothic Semilight"/>
                <a:cs typeface="Malgun Gothic Semilight"/>
              </a:rPr>
              <a:t>In-Game Refinement</a:t>
            </a:r>
          </a:p>
          <a:p>
            <a:r>
              <a:rPr lang="en-US" dirty="0">
                <a:latin typeface="Malgun Gothic Semilight"/>
                <a:ea typeface="Malgun Gothic Semilight"/>
                <a:cs typeface="Malgun Gothic Semilight"/>
              </a:rPr>
              <a:t>OUR RESULTS ON TESTS</a:t>
            </a:r>
            <a:r>
              <a:rPr lang="it-IT">
                <a:latin typeface="Malgun Gothic Semilight"/>
                <a:ea typeface="Malgun Gothic Semilight"/>
                <a:cs typeface="Malgun Gothic Semilight"/>
              </a:rPr>
              <a:t>:</a:t>
            </a:r>
          </a:p>
          <a:p>
            <a:endParaRPr lang="it-IT">
              <a:latin typeface="Malgun Gothic Semilight"/>
              <a:ea typeface="Malgun Gothic Semilight"/>
              <a:cs typeface="Malgun Gothic Semilight"/>
            </a:endParaRPr>
          </a:p>
        </p:txBody>
      </p:sp>
      <p:graphicFrame>
        <p:nvGraphicFramePr>
          <p:cNvPr id="6" name="Tabella 6">
            <a:extLst>
              <a:ext uri="{FF2B5EF4-FFF2-40B4-BE49-F238E27FC236}">
                <a16:creationId xmlns:a16="http://schemas.microsoft.com/office/drawing/2014/main" id="{C0079297-9DD9-4A46-B9CC-D22CC2000425}"/>
              </a:ext>
            </a:extLst>
          </p:cNvPr>
          <p:cNvGraphicFramePr>
            <a:graphicFrameLocks noGrp="1"/>
          </p:cNvGraphicFramePr>
          <p:nvPr>
            <p:extLst>
              <p:ext uri="{D42A27DB-BD31-4B8C-83A1-F6EECF244321}">
                <p14:modId xmlns:p14="http://schemas.microsoft.com/office/powerpoint/2010/main" val="3031230252"/>
              </p:ext>
            </p:extLst>
          </p:nvPr>
        </p:nvGraphicFramePr>
        <p:xfrm>
          <a:off x="102420" y="2884507"/>
          <a:ext cx="11987159" cy="3528205"/>
        </p:xfrm>
        <a:graphic>
          <a:graphicData uri="http://schemas.openxmlformats.org/drawingml/2006/table">
            <a:tbl>
              <a:tblPr firstRow="1" firstCol="1" bandRow="1">
                <a:tableStyleId>{BDBED569-4797-4DF1-A0F4-6AAB3CD982D8}</a:tableStyleId>
              </a:tblPr>
              <a:tblGrid>
                <a:gridCol w="2551414">
                  <a:extLst>
                    <a:ext uri="{9D8B030D-6E8A-4147-A177-3AD203B41FA5}">
                      <a16:colId xmlns:a16="http://schemas.microsoft.com/office/drawing/2014/main" val="225910353"/>
                    </a:ext>
                  </a:extLst>
                </a:gridCol>
                <a:gridCol w="1575369">
                  <a:extLst>
                    <a:ext uri="{9D8B030D-6E8A-4147-A177-3AD203B41FA5}">
                      <a16:colId xmlns:a16="http://schemas.microsoft.com/office/drawing/2014/main" val="701946779"/>
                    </a:ext>
                  </a:extLst>
                </a:gridCol>
                <a:gridCol w="1344202">
                  <a:extLst>
                    <a:ext uri="{9D8B030D-6E8A-4147-A177-3AD203B41FA5}">
                      <a16:colId xmlns:a16="http://schemas.microsoft.com/office/drawing/2014/main" val="2702107567"/>
                    </a:ext>
                  </a:extLst>
                </a:gridCol>
                <a:gridCol w="1378818">
                  <a:extLst>
                    <a:ext uri="{9D8B030D-6E8A-4147-A177-3AD203B41FA5}">
                      <a16:colId xmlns:a16="http://schemas.microsoft.com/office/drawing/2014/main" val="3124428920"/>
                    </a:ext>
                  </a:extLst>
                </a:gridCol>
                <a:gridCol w="1712452">
                  <a:extLst>
                    <a:ext uri="{9D8B030D-6E8A-4147-A177-3AD203B41FA5}">
                      <a16:colId xmlns:a16="http://schemas.microsoft.com/office/drawing/2014/main" val="3690924576"/>
                    </a:ext>
                  </a:extLst>
                </a:gridCol>
                <a:gridCol w="1712452">
                  <a:extLst>
                    <a:ext uri="{9D8B030D-6E8A-4147-A177-3AD203B41FA5}">
                      <a16:colId xmlns:a16="http://schemas.microsoft.com/office/drawing/2014/main" val="3531318951"/>
                    </a:ext>
                  </a:extLst>
                </a:gridCol>
                <a:gridCol w="1712452">
                  <a:extLst>
                    <a:ext uri="{9D8B030D-6E8A-4147-A177-3AD203B41FA5}">
                      <a16:colId xmlns:a16="http://schemas.microsoft.com/office/drawing/2014/main" val="1364118941"/>
                    </a:ext>
                  </a:extLst>
                </a:gridCol>
              </a:tblGrid>
              <a:tr h="205715">
                <a:tc>
                  <a:txBody>
                    <a:bodyPr/>
                    <a:lstStyle/>
                    <a:p>
                      <a:pPr algn="ctr"/>
                      <a:endParaRPr lang="it-IT">
                        <a:solidFill>
                          <a:schemeClr val="bg1"/>
                        </a:solidFill>
                      </a:endParaRPr>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rgbClr val="728FA5"/>
                    </a:solidFill>
                  </a:tcPr>
                </a:tc>
                <a:tc>
                  <a:txBody>
                    <a:bodyPr/>
                    <a:lstStyle/>
                    <a:p>
                      <a:pPr algn="ctr"/>
                      <a:r>
                        <a:rPr lang="it-IT" sz="1800" b="0" i="0" u="none" strike="noStrike" kern="1200">
                          <a:solidFill>
                            <a:schemeClr val="bg1"/>
                          </a:solidFill>
                          <a:latin typeface="Malgun Gothic Semilight"/>
                          <a:ea typeface="+mn-ea"/>
                          <a:cs typeface="+mn-cs"/>
                        </a:rPr>
                        <a:t>Leduc 5 </a:t>
                      </a:r>
                    </a:p>
                    <a:p>
                      <a:pPr algn="ctr"/>
                      <a:r>
                        <a:rPr lang="it-IT" sz="1800" b="0" i="0" u="none" strike="noStrike" kern="1200">
                          <a:solidFill>
                            <a:schemeClr val="bg1"/>
                          </a:solidFill>
                          <a:latin typeface="Malgun Gothic Semilight"/>
                          <a:ea typeface="+mn-ea"/>
                          <a:cs typeface="+mn-cs"/>
                        </a:rPr>
                        <a:t>NO ABS</a:t>
                      </a:r>
                      <a:endParaRPr lang="it-IT" sz="1800" b="0" i="0" u="none" strike="noStrike" kern="1200" dirty="0">
                        <a:solidFill>
                          <a:schemeClr val="bg1"/>
                        </a:solidFill>
                        <a:latin typeface="Malgun Gothic Semilight"/>
                        <a:ea typeface="+mn-ea"/>
                        <a:cs typeface="+mn-cs"/>
                      </a:endParaRPr>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rgbClr val="728FA5"/>
                    </a:solidFill>
                  </a:tcPr>
                </a:tc>
                <a:tc>
                  <a:txBody>
                    <a:bodyPr/>
                    <a:lstStyle/>
                    <a:p>
                      <a:pPr lvl="0" algn="ctr">
                        <a:buNone/>
                      </a:pPr>
                      <a:r>
                        <a:rPr lang="it-IT" sz="1800" b="0" i="0" u="none" strike="noStrike" kern="1200">
                          <a:solidFill>
                            <a:schemeClr val="bg1"/>
                          </a:solidFill>
                          <a:latin typeface="Malgun Gothic Semilight"/>
                          <a:ea typeface="+mn-ea"/>
                          <a:cs typeface="+mn-cs"/>
                        </a:rPr>
                        <a:t>Leduc 5</a:t>
                      </a:r>
                      <a:endParaRPr lang="it-IT" sz="1800" b="0" i="0" u="none" strike="noStrike" kern="1200" dirty="0">
                        <a:solidFill>
                          <a:schemeClr val="bg1"/>
                        </a:solidFill>
                        <a:latin typeface="Malgun Gothic Semilight"/>
                        <a:ea typeface="+mn-ea"/>
                        <a:cs typeface="+mn-cs"/>
                      </a:endParaRPr>
                    </a:p>
                    <a:p>
                      <a:pPr lvl="0" algn="ctr">
                        <a:buNone/>
                      </a:pPr>
                      <a:r>
                        <a:rPr lang="it-IT" sz="1800" b="0" i="0" u="none" strike="noStrike" kern="1200">
                          <a:solidFill>
                            <a:schemeClr val="bg1"/>
                          </a:solidFill>
                          <a:latin typeface="Malgun Gothic Semilight"/>
                          <a:ea typeface="+mn-ea"/>
                          <a:cs typeface="+mn-cs"/>
                        </a:rPr>
                        <a:t>4 card ABS</a:t>
                      </a:r>
                      <a:endParaRPr lang="it-IT" sz="1800" b="0" i="0" u="none" strike="noStrike" kern="1200" dirty="0">
                        <a:solidFill>
                          <a:schemeClr val="bg1"/>
                        </a:solidFill>
                        <a:latin typeface="Malgun Gothic Semilight"/>
                        <a:ea typeface="+mn-ea"/>
                        <a:cs typeface="+mn-cs"/>
                      </a:endParaRPr>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rgbClr val="728FA5"/>
                    </a:solidFill>
                  </a:tcPr>
                </a:tc>
                <a:tc>
                  <a:txBody>
                    <a:bodyPr/>
                    <a:lstStyle/>
                    <a:p>
                      <a:pPr lvl="0" algn="ctr">
                        <a:buNone/>
                      </a:pPr>
                      <a:r>
                        <a:rPr lang="it-IT" sz="1800" b="0" i="0" u="none" strike="noStrike" kern="1200" noProof="0">
                          <a:solidFill>
                            <a:schemeClr val="bg1"/>
                          </a:solidFill>
                        </a:rPr>
                        <a:t>Leduc 5</a:t>
                      </a:r>
                      <a:endParaRPr lang="it-IT" sz="1800" b="1" i="0" u="none" strike="noStrike" kern="1200" noProof="0"/>
                    </a:p>
                    <a:p>
                      <a:pPr lvl="0" algn="ctr">
                        <a:buNone/>
                      </a:pPr>
                      <a:r>
                        <a:rPr lang="it-IT" sz="1800" b="0" i="0" u="none" strike="noStrike" kern="1200" noProof="0">
                          <a:solidFill>
                            <a:schemeClr val="bg1"/>
                          </a:solidFill>
                        </a:rPr>
                        <a:t>3 card ABS</a:t>
                      </a:r>
                      <a:endParaRPr lang="it-IT"/>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rgbClr val="728FA5"/>
                    </a:solidFill>
                  </a:tcPr>
                </a:tc>
                <a:tc>
                  <a:txBody>
                    <a:bodyPr/>
                    <a:lstStyle/>
                    <a:p>
                      <a:pPr lvl="0" algn="ctr">
                        <a:buNone/>
                      </a:pPr>
                      <a:r>
                        <a:rPr lang="it-IT" sz="1800" b="0" i="0" u="none" strike="noStrike" kern="1200" noProof="0">
                          <a:solidFill>
                            <a:schemeClr val="bg1"/>
                          </a:solidFill>
                        </a:rPr>
                        <a:t>Leduc 5</a:t>
                      </a:r>
                      <a:endParaRPr lang="it-IT" sz="1800" b="1" i="0" u="none" strike="noStrike" kern="1200" noProof="0"/>
                    </a:p>
                    <a:p>
                      <a:pPr lvl="0" algn="ctr">
                        <a:buNone/>
                      </a:pPr>
                      <a:r>
                        <a:rPr lang="it-IT" sz="1800" b="0" i="0" u="none" strike="noStrike" kern="1200" noProof="0">
                          <a:solidFill>
                            <a:schemeClr val="bg1"/>
                          </a:solidFill>
                        </a:rPr>
                        <a:t>2card ABS</a:t>
                      </a:r>
                      <a:endParaRPr lang="it-IT"/>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rgbClr val="728FA5"/>
                    </a:solidFill>
                  </a:tcPr>
                </a:tc>
                <a:tc>
                  <a:txBody>
                    <a:bodyPr/>
                    <a:lstStyle/>
                    <a:p>
                      <a:pPr lvl="0" algn="ctr">
                        <a:buNone/>
                      </a:pPr>
                      <a:r>
                        <a:rPr lang="it-IT" sz="1800" b="0" i="0" u="none" strike="noStrike" kern="1200" dirty="0" err="1">
                          <a:solidFill>
                            <a:schemeClr val="bg1"/>
                          </a:solidFill>
                          <a:latin typeface="Malgun Gothic Semilight"/>
                          <a:ea typeface="+mn-ea"/>
                          <a:cs typeface="+mn-cs"/>
                        </a:rPr>
                        <a:t>Leduc</a:t>
                      </a:r>
                      <a:r>
                        <a:rPr lang="it-IT" sz="1800" b="0" i="0" u="none" strike="noStrike" kern="1200" dirty="0">
                          <a:solidFill>
                            <a:schemeClr val="bg1"/>
                          </a:solidFill>
                          <a:latin typeface="Malgun Gothic Semilight"/>
                          <a:ea typeface="+mn-ea"/>
                          <a:cs typeface="+mn-cs"/>
                        </a:rPr>
                        <a:t> 9</a:t>
                      </a:r>
                    </a:p>
                    <a:p>
                      <a:pPr lvl="0" algn="ctr">
                        <a:buNone/>
                      </a:pPr>
                      <a:r>
                        <a:rPr lang="it-IT" sz="1800" b="0" i="0" u="none" strike="noStrike" kern="1200" dirty="0">
                          <a:solidFill>
                            <a:schemeClr val="bg1"/>
                          </a:solidFill>
                          <a:latin typeface="Malgun Gothic Semilight"/>
                          <a:ea typeface="+mn-ea"/>
                          <a:cs typeface="+mn-cs"/>
                        </a:rPr>
                        <a:t>5 card ABS</a:t>
                      </a:r>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rgbClr val="728FA5"/>
                    </a:solidFill>
                  </a:tcPr>
                </a:tc>
                <a:tc>
                  <a:txBody>
                    <a:bodyPr/>
                    <a:lstStyle/>
                    <a:p>
                      <a:pPr algn="ctr"/>
                      <a:r>
                        <a:rPr lang="it-IT" sz="1800" b="0" i="0" u="none" strike="noStrike" kern="1200">
                          <a:solidFill>
                            <a:schemeClr val="bg1"/>
                          </a:solidFill>
                          <a:latin typeface="Malgun Gothic Semilight"/>
                          <a:ea typeface="+mn-ea"/>
                          <a:cs typeface="+mn-cs"/>
                        </a:rPr>
                        <a:t>Leduc 13</a:t>
                      </a:r>
                    </a:p>
                    <a:p>
                      <a:pPr algn="ctr"/>
                      <a:r>
                        <a:rPr lang="it-IT" sz="1800" b="0" i="0" u="none" strike="noStrike" kern="1200">
                          <a:solidFill>
                            <a:schemeClr val="bg1"/>
                          </a:solidFill>
                          <a:latin typeface="Malgun Gothic Semilight"/>
                          <a:ea typeface="+mn-ea"/>
                          <a:cs typeface="+mn-cs"/>
                        </a:rPr>
                        <a:t>5 card ABS</a:t>
                      </a:r>
                      <a:endParaRPr lang="it-IT" sz="1800" b="0" i="0" u="none" strike="noStrike" kern="1200" dirty="0">
                        <a:solidFill>
                          <a:schemeClr val="bg1"/>
                        </a:solidFill>
                        <a:latin typeface="Malgun Gothic Semilight"/>
                        <a:ea typeface="+mn-ea"/>
                        <a:cs typeface="+mn-cs"/>
                      </a:endParaRPr>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rgbClr val="728FA5"/>
                    </a:solidFill>
                  </a:tcPr>
                </a:tc>
                <a:extLst>
                  <a:ext uri="{0D108BD9-81ED-4DB2-BD59-A6C34878D82A}">
                    <a16:rowId xmlns:a16="http://schemas.microsoft.com/office/drawing/2014/main" val="3967962393"/>
                  </a:ext>
                </a:extLst>
              </a:tr>
              <a:tr h="419245">
                <a:tc>
                  <a:txBody>
                    <a:bodyPr/>
                    <a:lstStyle/>
                    <a:p>
                      <a:pPr marL="0" marR="0" lvl="0" indent="0" algn="ctr">
                        <a:lnSpc>
                          <a:spcPct val="100000"/>
                        </a:lnSpc>
                        <a:spcBef>
                          <a:spcPct val="20000"/>
                        </a:spcBef>
                        <a:spcAft>
                          <a:spcPts val="0"/>
                        </a:spcAft>
                        <a:buNone/>
                      </a:pPr>
                      <a:r>
                        <a:rPr lang="it-IT" sz="1800" b="0" i="0" u="none" strike="noStrike" noProof="0">
                          <a:solidFill>
                            <a:schemeClr val="bg1"/>
                          </a:solidFill>
                          <a:latin typeface="Malgun Gothic Semilight"/>
                        </a:rPr>
                        <a:t>Time Abstraction</a:t>
                      </a:r>
                      <a:endParaRPr lang="it-IT" sz="1800" b="0" i="0" u="none" strike="noStrike" noProof="0" dirty="0" err="1">
                        <a:solidFill>
                          <a:schemeClr val="bg1"/>
                        </a:solidFill>
                        <a:latin typeface="Malgun Gothic Semilight"/>
                      </a:endParaRPr>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rgbClr val="728FA5"/>
                    </a:solidFill>
                  </a:tcPr>
                </a:tc>
                <a:tc>
                  <a:txBody>
                    <a:bodyPr/>
                    <a:lstStyle/>
                    <a:p>
                      <a:pPr lvl="0" algn="ctr">
                        <a:buNone/>
                      </a:pPr>
                      <a:r>
                        <a:rPr lang="it-IT" sz="1800" b="0" i="0" u="none" strike="noStrike" noProof="0">
                          <a:latin typeface="Malgun Gothic Semilight"/>
                        </a:rPr>
                        <a:t>-</a:t>
                      </a:r>
                      <a:endParaRPr lang="it-IT" sz="1800" b="0" i="0" u="none" strike="noStrike" noProof="0" dirty="0">
                        <a:latin typeface="Malgun Gothic Semilight"/>
                      </a:endParaRPr>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accent1">
                        <a:lumMod val="20000"/>
                        <a:lumOff val="80000"/>
                      </a:schemeClr>
                    </a:solidFill>
                  </a:tcPr>
                </a:tc>
                <a:tc>
                  <a:txBody>
                    <a:bodyPr/>
                    <a:lstStyle/>
                    <a:p>
                      <a:pPr lvl="0" algn="ctr">
                        <a:buNone/>
                      </a:pPr>
                      <a:r>
                        <a:rPr lang="it-IT" sz="1800" b="0" i="0" u="none" strike="noStrike" noProof="0">
                          <a:latin typeface="Malgun Gothic Semilight"/>
                        </a:rPr>
                        <a:t>0.059 s</a:t>
                      </a:r>
                      <a:endParaRPr lang="it-IT"/>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accent1">
                        <a:lumMod val="20000"/>
                        <a:lumOff val="80000"/>
                      </a:schemeClr>
                    </a:solidFill>
                  </a:tcPr>
                </a:tc>
                <a:tc>
                  <a:txBody>
                    <a:bodyPr/>
                    <a:lstStyle/>
                    <a:p>
                      <a:pPr lvl="0" algn="ctr">
                        <a:buNone/>
                      </a:pPr>
                      <a:r>
                        <a:rPr lang="it-IT" sz="1800" b="0" i="0" u="none" strike="noStrike" noProof="0">
                          <a:latin typeface="Malgun Gothic Semilight"/>
                        </a:rPr>
                        <a:t>0.065 s</a:t>
                      </a:r>
                      <a:endParaRPr lang="it-IT"/>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accent1">
                        <a:lumMod val="20000"/>
                        <a:lumOff val="80000"/>
                      </a:schemeClr>
                    </a:solidFill>
                  </a:tcPr>
                </a:tc>
                <a:tc>
                  <a:txBody>
                    <a:bodyPr/>
                    <a:lstStyle/>
                    <a:p>
                      <a:pPr lvl="0" algn="ctr">
                        <a:buNone/>
                      </a:pPr>
                      <a:r>
                        <a:rPr lang="it-IT" sz="1800" b="0" i="0" u="none" strike="noStrike" noProof="0">
                          <a:latin typeface="Malgun Gothic Semilight"/>
                        </a:rPr>
                        <a:t>0.064 s</a:t>
                      </a:r>
                      <a:endParaRPr lang="it-IT"/>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accent1">
                        <a:lumMod val="20000"/>
                        <a:lumOff val="80000"/>
                      </a:schemeClr>
                    </a:solidFill>
                  </a:tcPr>
                </a:tc>
                <a:tc>
                  <a:txBody>
                    <a:bodyPr/>
                    <a:lstStyle/>
                    <a:p>
                      <a:pPr lvl="0" algn="ctr">
                        <a:buNone/>
                      </a:pPr>
                      <a:r>
                        <a:rPr lang="it-IT" sz="1800" b="0" i="0" u="none" strike="noStrike" noProof="0">
                          <a:latin typeface="Malgun Gothic Semilight"/>
                        </a:rPr>
                        <a:t>0.277 s</a:t>
                      </a:r>
                      <a:endParaRPr lang="it-IT"/>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accent1">
                        <a:lumMod val="20000"/>
                        <a:lumOff val="80000"/>
                      </a:schemeClr>
                    </a:solidFill>
                  </a:tcPr>
                </a:tc>
                <a:tc>
                  <a:txBody>
                    <a:bodyPr/>
                    <a:lstStyle/>
                    <a:p>
                      <a:pPr lvl="0" algn="ctr">
                        <a:buNone/>
                      </a:pPr>
                      <a:r>
                        <a:rPr lang="it-IT" sz="1800" b="0" i="0" u="none" strike="noStrike" noProof="0">
                          <a:latin typeface="Malgun Gothic Semilight"/>
                        </a:rPr>
                        <a:t>1.036 s</a:t>
                      </a:r>
                      <a:endParaRPr lang="it-IT"/>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511194353"/>
                  </a:ext>
                </a:extLst>
              </a:tr>
              <a:tr h="249595">
                <a:tc>
                  <a:txBody>
                    <a:bodyPr/>
                    <a:lstStyle/>
                    <a:p>
                      <a:pPr lvl="0" algn="ctr">
                        <a:buNone/>
                      </a:pPr>
                      <a:r>
                        <a:rPr lang="it-IT" sz="1800" b="0" i="0" u="none" strike="noStrike" noProof="0">
                          <a:solidFill>
                            <a:schemeClr val="bg1"/>
                          </a:solidFill>
                          <a:latin typeface="Malgun Gothic Semilight"/>
                        </a:rPr>
                        <a:t>Time Blueprint</a:t>
                      </a:r>
                      <a:endParaRPr lang="it-IT" err="1">
                        <a:solidFill>
                          <a:schemeClr val="bg1"/>
                        </a:solidFill>
                      </a:endParaRPr>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rgbClr val="728FA5"/>
                    </a:solidFill>
                  </a:tcPr>
                </a:tc>
                <a:tc>
                  <a:txBody>
                    <a:bodyPr/>
                    <a:lstStyle/>
                    <a:p>
                      <a:pPr lvl="0" algn="ctr">
                        <a:buNone/>
                      </a:pPr>
                      <a:r>
                        <a:rPr lang="it-IT" sz="1800" b="0" i="0" u="none" strike="noStrike" noProof="0">
                          <a:latin typeface="Malgun Gothic Semilight"/>
                        </a:rPr>
                        <a:t>137.18 s</a:t>
                      </a:r>
                      <a:endParaRPr lang="it-IT" dirty="0"/>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bg1"/>
                    </a:solidFill>
                  </a:tcPr>
                </a:tc>
                <a:tc>
                  <a:txBody>
                    <a:bodyPr/>
                    <a:lstStyle/>
                    <a:p>
                      <a:pPr lvl="0" algn="ctr">
                        <a:buNone/>
                      </a:pPr>
                      <a:r>
                        <a:rPr lang="it-IT" sz="1800" b="0" i="0" u="none" strike="noStrike" noProof="0" dirty="0">
                          <a:latin typeface="Malgun Gothic Semilight"/>
                        </a:rPr>
                        <a:t>58.19 s</a:t>
                      </a:r>
                      <a:endParaRPr lang="it-IT" dirty="0"/>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bg1"/>
                    </a:solidFill>
                  </a:tcPr>
                </a:tc>
                <a:tc>
                  <a:txBody>
                    <a:bodyPr/>
                    <a:lstStyle/>
                    <a:p>
                      <a:pPr lvl="0" algn="ctr">
                        <a:buNone/>
                      </a:pPr>
                      <a:r>
                        <a:rPr lang="it-IT" sz="1800" b="0" i="0" u="none" strike="noStrike" noProof="0">
                          <a:latin typeface="Malgun Gothic Semilight"/>
                        </a:rPr>
                        <a:t>24.70 s</a:t>
                      </a:r>
                      <a:endParaRPr lang="it-IT"/>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bg1"/>
                    </a:solidFill>
                  </a:tcPr>
                </a:tc>
                <a:tc>
                  <a:txBody>
                    <a:bodyPr/>
                    <a:lstStyle/>
                    <a:p>
                      <a:pPr lvl="0" algn="ctr">
                        <a:buNone/>
                      </a:pPr>
                      <a:r>
                        <a:rPr lang="it-IT" sz="1800" b="0" i="0" u="none" strike="noStrike" noProof="0">
                          <a:latin typeface="Malgun Gothic Semilight"/>
                        </a:rPr>
                        <a:t>6.90 s</a:t>
                      </a:r>
                      <a:endParaRPr lang="it-IT" dirty="0"/>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bg1"/>
                    </a:solidFill>
                  </a:tcPr>
                </a:tc>
                <a:tc>
                  <a:txBody>
                    <a:bodyPr/>
                    <a:lstStyle/>
                    <a:p>
                      <a:pPr lvl="0" algn="ctr">
                        <a:buNone/>
                      </a:pPr>
                      <a:r>
                        <a:rPr lang="it-IT" sz="1800" b="0" i="0" u="none" strike="noStrike" noProof="0">
                          <a:latin typeface="Malgun Gothic Semilight"/>
                        </a:rPr>
                        <a:t>122.46 s</a:t>
                      </a:r>
                      <a:endParaRPr lang="it-IT"/>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bg1"/>
                    </a:solidFill>
                  </a:tcPr>
                </a:tc>
                <a:tc>
                  <a:txBody>
                    <a:bodyPr/>
                    <a:lstStyle/>
                    <a:p>
                      <a:pPr lvl="0" algn="ctr">
                        <a:buNone/>
                      </a:pPr>
                      <a:r>
                        <a:rPr lang="it-IT" sz="1800" b="0" i="0" u="none" strike="noStrike" noProof="0">
                          <a:latin typeface="Malgun Gothic Semilight"/>
                        </a:rPr>
                        <a:t>171.95 s</a:t>
                      </a:r>
                      <a:endParaRPr lang="it-IT"/>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bg1"/>
                    </a:solidFill>
                  </a:tcPr>
                </a:tc>
                <a:extLst>
                  <a:ext uri="{0D108BD9-81ED-4DB2-BD59-A6C34878D82A}">
                    <a16:rowId xmlns:a16="http://schemas.microsoft.com/office/drawing/2014/main" val="484310440"/>
                  </a:ext>
                </a:extLst>
              </a:tr>
              <a:tr h="249595">
                <a:tc>
                  <a:txBody>
                    <a:bodyPr/>
                    <a:lstStyle/>
                    <a:p>
                      <a:pPr lvl="0" algn="ctr">
                        <a:buNone/>
                      </a:pPr>
                      <a:r>
                        <a:rPr lang="it-IT" sz="1800" b="0" i="0" u="none" strike="noStrike" noProof="0">
                          <a:solidFill>
                            <a:schemeClr val="bg1"/>
                          </a:solidFill>
                          <a:latin typeface="Malgun Gothic Semilight"/>
                        </a:rPr>
                        <a:t>Time Refinement</a:t>
                      </a:r>
                      <a:endParaRPr lang="it-IT" err="1">
                        <a:solidFill>
                          <a:schemeClr val="bg1"/>
                        </a:solidFill>
                      </a:endParaRPr>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lnTlToBr w="12700" cmpd="sng">
                      <a:noFill/>
                      <a:prstDash val="solid"/>
                    </a:lnTlToBr>
                    <a:lnBlToTr w="12700" cmpd="sng">
                      <a:noFill/>
                      <a:prstDash val="solid"/>
                    </a:lnBlToTr>
                    <a:solidFill>
                      <a:srgbClr val="728FA5"/>
                    </a:solidFill>
                  </a:tcPr>
                </a:tc>
                <a:tc>
                  <a:txBody>
                    <a:bodyPr/>
                    <a:lstStyle/>
                    <a:p>
                      <a:pPr algn="ctr"/>
                      <a:r>
                        <a:rPr lang="it-IT"/>
                        <a:t>-</a:t>
                      </a:r>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accent1">
                        <a:lumMod val="20000"/>
                        <a:lumOff val="80000"/>
                      </a:schemeClr>
                    </a:solidFill>
                  </a:tcPr>
                </a:tc>
                <a:tc>
                  <a:txBody>
                    <a:bodyPr/>
                    <a:lstStyle/>
                    <a:p>
                      <a:pPr lvl="0" algn="ctr">
                        <a:buNone/>
                      </a:pPr>
                      <a:r>
                        <a:rPr lang="it-IT" sz="1800" b="0" i="0" u="none" strike="noStrike" noProof="0" dirty="0">
                          <a:latin typeface="Malgun Gothic Semilight"/>
                        </a:rPr>
                        <a:t>82.76 s</a:t>
                      </a:r>
                      <a:endParaRPr lang="it-IT" dirty="0"/>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accent1">
                        <a:lumMod val="20000"/>
                        <a:lumOff val="80000"/>
                      </a:schemeClr>
                    </a:solidFill>
                  </a:tcPr>
                </a:tc>
                <a:tc>
                  <a:txBody>
                    <a:bodyPr/>
                    <a:lstStyle/>
                    <a:p>
                      <a:pPr lvl="0" algn="ctr">
                        <a:buNone/>
                      </a:pPr>
                      <a:r>
                        <a:rPr lang="it-IT" sz="1800" b="0" i="0" u="none" strike="noStrike" noProof="0">
                          <a:latin typeface="Malgun Gothic Semilight"/>
                        </a:rPr>
                        <a:t>82.44 s</a:t>
                      </a:r>
                      <a:endParaRPr lang="it-IT"/>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accent1">
                        <a:lumMod val="20000"/>
                        <a:lumOff val="80000"/>
                      </a:schemeClr>
                    </a:solidFill>
                  </a:tcPr>
                </a:tc>
                <a:tc>
                  <a:txBody>
                    <a:bodyPr/>
                    <a:lstStyle/>
                    <a:p>
                      <a:pPr lvl="0" algn="ctr">
                        <a:buNone/>
                      </a:pPr>
                      <a:r>
                        <a:rPr lang="it-IT" sz="1800" b="0" i="0" u="none" strike="noStrike" noProof="0">
                          <a:latin typeface="Malgun Gothic Semilight"/>
                        </a:rPr>
                        <a:t>81.02 s</a:t>
                      </a:r>
                      <a:endParaRPr lang="it-IT"/>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accent1">
                        <a:lumMod val="20000"/>
                        <a:lumOff val="80000"/>
                      </a:schemeClr>
                    </a:solidFill>
                  </a:tcPr>
                </a:tc>
                <a:tc>
                  <a:txBody>
                    <a:bodyPr/>
                    <a:lstStyle/>
                    <a:p>
                      <a:pPr lvl="0" algn="ctr">
                        <a:buNone/>
                      </a:pPr>
                      <a:r>
                        <a:rPr lang="it-IT" sz="1800" b="0" i="0" u="none" strike="noStrike" noProof="0" dirty="0">
                          <a:latin typeface="Malgun Gothic Semilight"/>
                        </a:rPr>
                        <a:t>426.30 s</a:t>
                      </a:r>
                      <a:endParaRPr lang="it-IT" dirty="0"/>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accent1">
                        <a:lumMod val="20000"/>
                        <a:lumOff val="80000"/>
                      </a:schemeClr>
                    </a:solidFill>
                  </a:tcPr>
                </a:tc>
                <a:tc>
                  <a:txBody>
                    <a:bodyPr/>
                    <a:lstStyle/>
                    <a:p>
                      <a:pPr lvl="0" algn="ctr">
                        <a:buNone/>
                      </a:pPr>
                      <a:r>
                        <a:rPr lang="it-IT" sz="1800" b="0" i="0" u="none" strike="noStrike" noProof="0">
                          <a:latin typeface="Malgun Gothic Semilight"/>
                        </a:rPr>
                        <a:t>1405.19 s</a:t>
                      </a:r>
                      <a:endParaRPr lang="it-IT" dirty="0"/>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98440486"/>
                  </a:ext>
                </a:extLst>
              </a:tr>
              <a:tr h="249594">
                <a:tc>
                  <a:txBody>
                    <a:bodyPr/>
                    <a:lstStyle/>
                    <a:p>
                      <a:pPr lvl="0" algn="ctr">
                        <a:buNone/>
                      </a:pPr>
                      <a:r>
                        <a:rPr lang="it-IT" sz="1800" b="0" i="0" u="none" strike="noStrike" noProof="0">
                          <a:solidFill>
                            <a:schemeClr val="bg1"/>
                          </a:solidFill>
                          <a:latin typeface="Malgun Gothic Semilight"/>
                        </a:rPr>
                        <a:t>Expected Value Blueprint</a:t>
                      </a:r>
                      <a:endParaRPr lang="it-IT" sz="1800" b="0" i="0" u="none" strike="noStrike" noProof="0" dirty="0" err="1">
                        <a:solidFill>
                          <a:schemeClr val="bg1"/>
                        </a:solidFill>
                        <a:latin typeface="Malgun Gothic Semilight"/>
                      </a:endParaRPr>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rgbClr val="728FA5"/>
                    </a:solidFill>
                  </a:tcPr>
                </a:tc>
                <a:tc>
                  <a:txBody>
                    <a:bodyPr/>
                    <a:lstStyle/>
                    <a:p>
                      <a:pPr lvl="0" algn="ctr">
                        <a:buNone/>
                      </a:pPr>
                      <a:r>
                        <a:rPr lang="it-IT"/>
                        <a:t>-</a:t>
                      </a:r>
                      <a:endParaRPr lang="it-IT" dirty="0"/>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bg1"/>
                    </a:solidFill>
                  </a:tcPr>
                </a:tc>
                <a:tc>
                  <a:txBody>
                    <a:bodyPr/>
                    <a:lstStyle/>
                    <a:p>
                      <a:pPr lvl="0" algn="ctr">
                        <a:buNone/>
                      </a:pPr>
                      <a:r>
                        <a:rPr lang="it-IT" sz="1800" b="0" i="0" u="none" strike="noStrike" noProof="0" dirty="0">
                          <a:latin typeface="Malgun Gothic Semilight"/>
                        </a:rPr>
                        <a:t>-0.0445</a:t>
                      </a:r>
                      <a:endParaRPr lang="it-IT" dirty="0"/>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bg1"/>
                    </a:solidFill>
                  </a:tcPr>
                </a:tc>
                <a:tc>
                  <a:txBody>
                    <a:bodyPr/>
                    <a:lstStyle/>
                    <a:p>
                      <a:pPr lvl="0" algn="ctr">
                        <a:buNone/>
                      </a:pPr>
                      <a:r>
                        <a:rPr lang="it-IT" sz="1800" b="0" i="0" u="none" strike="noStrike" noProof="0" dirty="0">
                          <a:latin typeface="Malgun Gothic Semilight"/>
                        </a:rPr>
                        <a:t>-0.0205</a:t>
                      </a:r>
                      <a:endParaRPr lang="it-IT" dirty="0"/>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bg1"/>
                    </a:solidFill>
                  </a:tcPr>
                </a:tc>
                <a:tc>
                  <a:txBody>
                    <a:bodyPr/>
                    <a:lstStyle/>
                    <a:p>
                      <a:pPr lvl="0" algn="ctr">
                        <a:buNone/>
                      </a:pPr>
                      <a:r>
                        <a:rPr lang="it-IT" sz="1800" b="0" i="0" u="none" strike="noStrike" noProof="0">
                          <a:latin typeface="Malgun Gothic Semilight"/>
                        </a:rPr>
                        <a:t>-0.0103</a:t>
                      </a:r>
                      <a:endParaRPr lang="it-IT" dirty="0"/>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bg1"/>
                    </a:solidFill>
                  </a:tcPr>
                </a:tc>
                <a:tc>
                  <a:txBody>
                    <a:bodyPr/>
                    <a:lstStyle/>
                    <a:p>
                      <a:pPr lvl="0" algn="ctr">
                        <a:buNone/>
                      </a:pPr>
                      <a:r>
                        <a:rPr lang="it-IT" sz="1800" b="0" i="0" u="none" strike="noStrike" noProof="0" dirty="0">
                          <a:latin typeface="Malgun Gothic Semilight"/>
                        </a:rPr>
                        <a:t>-0.0262</a:t>
                      </a:r>
                      <a:endParaRPr lang="it-IT" dirty="0"/>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bg1"/>
                    </a:solidFill>
                  </a:tcPr>
                </a:tc>
                <a:tc>
                  <a:txBody>
                    <a:bodyPr/>
                    <a:lstStyle/>
                    <a:p>
                      <a:pPr lvl="0" algn="ctr">
                        <a:buNone/>
                      </a:pPr>
                      <a:r>
                        <a:rPr lang="it-IT" sz="1800" b="0" i="0" u="none" strike="noStrike" noProof="0">
                          <a:latin typeface="Malgun Gothic Semilight"/>
                        </a:rPr>
                        <a:t>-0.0595</a:t>
                      </a:r>
                      <a:endParaRPr lang="it-IT" dirty="0"/>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bg1"/>
                    </a:solidFill>
                  </a:tcPr>
                </a:tc>
                <a:extLst>
                  <a:ext uri="{0D108BD9-81ED-4DB2-BD59-A6C34878D82A}">
                    <a16:rowId xmlns:a16="http://schemas.microsoft.com/office/drawing/2014/main" val="2086168914"/>
                  </a:ext>
                </a:extLst>
              </a:tr>
              <a:tr h="249595">
                <a:tc>
                  <a:txBody>
                    <a:bodyPr/>
                    <a:lstStyle/>
                    <a:p>
                      <a:pPr lvl="0" algn="ctr">
                        <a:buNone/>
                      </a:pPr>
                      <a:r>
                        <a:rPr lang="it-IT" sz="1800" b="0" i="0" u="none" strike="noStrike" noProof="0">
                          <a:solidFill>
                            <a:schemeClr val="bg1"/>
                          </a:solidFill>
                          <a:latin typeface="Malgun Gothic Semilight"/>
                        </a:rPr>
                        <a:t>Exploitability Blueprint</a:t>
                      </a:r>
                      <a:endParaRPr lang="it-IT" err="1">
                        <a:solidFill>
                          <a:schemeClr val="bg1"/>
                        </a:solidFill>
                      </a:endParaRPr>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rgbClr val="728FA5"/>
                    </a:solidFill>
                  </a:tcPr>
                </a:tc>
                <a:tc>
                  <a:txBody>
                    <a:bodyPr/>
                    <a:lstStyle/>
                    <a:p>
                      <a:pPr algn="ctr"/>
                      <a:r>
                        <a:rPr lang="it-IT"/>
                        <a:t>-</a:t>
                      </a:r>
                      <a:endParaRPr lang="it-IT" dirty="0"/>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accent1">
                        <a:lumMod val="20000"/>
                        <a:lumOff val="80000"/>
                      </a:schemeClr>
                    </a:solidFill>
                  </a:tcPr>
                </a:tc>
                <a:tc>
                  <a:txBody>
                    <a:bodyPr/>
                    <a:lstStyle/>
                    <a:p>
                      <a:pPr lvl="0" algn="ctr">
                        <a:buNone/>
                      </a:pPr>
                      <a:r>
                        <a:rPr lang="it-IT" sz="1800" b="0" i="0" u="none" strike="noStrike" noProof="0" dirty="0">
                          <a:latin typeface="Malgun Gothic Semilight"/>
                        </a:rPr>
                        <a:t>0.246</a:t>
                      </a:r>
                      <a:endParaRPr lang="it-IT" dirty="0"/>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accent1">
                        <a:lumMod val="20000"/>
                        <a:lumOff val="80000"/>
                      </a:schemeClr>
                    </a:solidFill>
                  </a:tcPr>
                </a:tc>
                <a:tc>
                  <a:txBody>
                    <a:bodyPr/>
                    <a:lstStyle/>
                    <a:p>
                      <a:pPr lvl="0" algn="ctr">
                        <a:buNone/>
                      </a:pPr>
                      <a:r>
                        <a:rPr lang="it-IT" sz="1800" b="0" i="0" u="none" strike="noStrike" noProof="0" dirty="0">
                          <a:latin typeface="Malgun Gothic Semilight"/>
                        </a:rPr>
                        <a:t>0.452</a:t>
                      </a:r>
                      <a:endParaRPr lang="it-IT" dirty="0"/>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accent1">
                        <a:lumMod val="20000"/>
                        <a:lumOff val="80000"/>
                      </a:schemeClr>
                    </a:solidFill>
                  </a:tcPr>
                </a:tc>
                <a:tc>
                  <a:txBody>
                    <a:bodyPr/>
                    <a:lstStyle/>
                    <a:p>
                      <a:pPr lvl="0" algn="ctr">
                        <a:buNone/>
                      </a:pPr>
                      <a:r>
                        <a:rPr lang="it-IT" sz="1800" b="0" i="0" u="none" strike="noStrike" noProof="0">
                          <a:latin typeface="Malgun Gothic Semilight"/>
                        </a:rPr>
                        <a:t>0.741</a:t>
                      </a:r>
                      <a:endParaRPr lang="it-IT" dirty="0"/>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accent1">
                        <a:lumMod val="20000"/>
                        <a:lumOff val="80000"/>
                      </a:schemeClr>
                    </a:solidFill>
                  </a:tcPr>
                </a:tc>
                <a:tc>
                  <a:txBody>
                    <a:bodyPr/>
                    <a:lstStyle/>
                    <a:p>
                      <a:pPr lvl="0" algn="ctr">
                        <a:buNone/>
                      </a:pPr>
                      <a:r>
                        <a:rPr lang="it-IT" sz="1800" b="0" i="0" u="none" strike="noStrike" noProof="0" dirty="0">
                          <a:latin typeface="Malgun Gothic Semilight"/>
                        </a:rPr>
                        <a:t>0.224</a:t>
                      </a:r>
                      <a:endParaRPr lang="it-IT" dirty="0"/>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accent1">
                        <a:lumMod val="20000"/>
                        <a:lumOff val="80000"/>
                      </a:schemeClr>
                    </a:solidFill>
                  </a:tcPr>
                </a:tc>
                <a:tc>
                  <a:txBody>
                    <a:bodyPr/>
                    <a:lstStyle/>
                    <a:p>
                      <a:pPr lvl="0" algn="ctr">
                        <a:buNone/>
                      </a:pPr>
                      <a:r>
                        <a:rPr lang="it-IT" sz="1800" b="0" i="0" u="none" strike="noStrike" noProof="0">
                          <a:latin typeface="Malgun Gothic Semilight"/>
                        </a:rPr>
                        <a:t>0.213</a:t>
                      </a:r>
                      <a:endParaRPr lang="it-IT" dirty="0"/>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665710657"/>
                  </a:ext>
                </a:extLst>
              </a:tr>
              <a:tr h="249594">
                <a:tc>
                  <a:txBody>
                    <a:bodyPr/>
                    <a:lstStyle/>
                    <a:p>
                      <a:pPr lvl="0" algn="ctr">
                        <a:buNone/>
                      </a:pPr>
                      <a:r>
                        <a:rPr lang="it-IT" sz="1800" b="0" i="0" u="none" strike="noStrike" kern="1200">
                          <a:solidFill>
                            <a:schemeClr val="bg1"/>
                          </a:solidFill>
                          <a:latin typeface="Malgun Gothic Semilight"/>
                          <a:ea typeface="+mn-ea"/>
                          <a:cs typeface="+mn-cs"/>
                        </a:rPr>
                        <a:t>Expected Value Final</a:t>
                      </a:r>
                      <a:endParaRPr lang="it-IT" sz="1800" b="0" i="0" u="none" strike="noStrike" kern="1200" dirty="0" err="1">
                        <a:solidFill>
                          <a:schemeClr val="bg1"/>
                        </a:solidFill>
                        <a:latin typeface="Malgun Gothic Semilight"/>
                        <a:ea typeface="+mn-ea"/>
                        <a:cs typeface="+mn-cs"/>
                      </a:endParaRPr>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rgbClr val="728FA5"/>
                    </a:solidFill>
                  </a:tcPr>
                </a:tc>
                <a:tc>
                  <a:txBody>
                    <a:bodyPr/>
                    <a:lstStyle/>
                    <a:p>
                      <a:pPr lvl="0" algn="ctr">
                        <a:buNone/>
                      </a:pPr>
                      <a:r>
                        <a:rPr lang="it-IT" sz="1800" b="0" i="0" u="none" strike="noStrike" noProof="0">
                          <a:latin typeface="Malgun Gothic Semilight"/>
                        </a:rPr>
                        <a:t>-0.113</a:t>
                      </a:r>
                      <a:endParaRPr lang="it-IT" dirty="0"/>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bg1"/>
                    </a:solidFill>
                  </a:tcPr>
                </a:tc>
                <a:tc>
                  <a:txBody>
                    <a:bodyPr/>
                    <a:lstStyle/>
                    <a:p>
                      <a:pPr lvl="0" algn="ctr">
                        <a:buNone/>
                      </a:pPr>
                      <a:r>
                        <a:rPr lang="it-IT" sz="1800" b="0" i="0" u="none" strike="noStrike" noProof="0">
                          <a:latin typeface="Malgun Gothic Semilight"/>
                        </a:rPr>
                        <a:t>-0.128</a:t>
                      </a:r>
                      <a:endParaRPr lang="it-IT"/>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bg1"/>
                    </a:solidFill>
                  </a:tcPr>
                </a:tc>
                <a:tc>
                  <a:txBody>
                    <a:bodyPr/>
                    <a:lstStyle/>
                    <a:p>
                      <a:pPr lvl="0" algn="ctr">
                        <a:buNone/>
                      </a:pPr>
                      <a:r>
                        <a:rPr lang="it-IT" sz="1800" b="0" i="0" u="none" strike="noStrike" noProof="0">
                          <a:latin typeface="Malgun Gothic Semilight"/>
                        </a:rPr>
                        <a:t>-0.147</a:t>
                      </a:r>
                      <a:endParaRPr lang="it-IT"/>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bg1"/>
                    </a:solidFill>
                  </a:tcPr>
                </a:tc>
                <a:tc>
                  <a:txBody>
                    <a:bodyPr/>
                    <a:lstStyle/>
                    <a:p>
                      <a:pPr lvl="0" algn="ctr">
                        <a:buNone/>
                      </a:pPr>
                      <a:r>
                        <a:rPr lang="it-IT" sz="1800" b="0" i="0" u="none" strike="noStrike" noProof="0">
                          <a:latin typeface="Malgun Gothic Semilight"/>
                        </a:rPr>
                        <a:t>-0.0624</a:t>
                      </a:r>
                      <a:endParaRPr lang="it-IT" dirty="0"/>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bg1"/>
                    </a:solidFill>
                  </a:tcPr>
                </a:tc>
                <a:tc>
                  <a:txBody>
                    <a:bodyPr/>
                    <a:lstStyle/>
                    <a:p>
                      <a:pPr lvl="0" algn="ctr">
                        <a:buNone/>
                      </a:pPr>
                      <a:r>
                        <a:rPr lang="it-IT" sz="1800" b="0" i="0" u="none" strike="noStrike" noProof="0" dirty="0">
                          <a:latin typeface="Malgun Gothic Semilight"/>
                        </a:rPr>
                        <a:t>-0.0874</a:t>
                      </a:r>
                      <a:endParaRPr lang="it-IT" dirty="0"/>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bg1"/>
                    </a:solidFill>
                  </a:tcPr>
                </a:tc>
                <a:tc>
                  <a:txBody>
                    <a:bodyPr/>
                    <a:lstStyle/>
                    <a:p>
                      <a:pPr lvl="0" algn="ctr">
                        <a:buNone/>
                      </a:pPr>
                      <a:r>
                        <a:rPr lang="it-IT" sz="1800" b="0" i="0" u="none" strike="noStrike" noProof="0">
                          <a:latin typeface="Malgun Gothic Semilight"/>
                        </a:rPr>
                        <a:t>-0.0838</a:t>
                      </a:r>
                      <a:endParaRPr lang="it-IT" dirty="0"/>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bg1"/>
                    </a:solidFill>
                  </a:tcPr>
                </a:tc>
                <a:extLst>
                  <a:ext uri="{0D108BD9-81ED-4DB2-BD59-A6C34878D82A}">
                    <a16:rowId xmlns:a16="http://schemas.microsoft.com/office/drawing/2014/main" val="3656490806"/>
                  </a:ext>
                </a:extLst>
              </a:tr>
              <a:tr h="249595">
                <a:tc>
                  <a:txBody>
                    <a:bodyPr/>
                    <a:lstStyle/>
                    <a:p>
                      <a:pPr lvl="0" algn="ctr">
                        <a:buNone/>
                      </a:pPr>
                      <a:r>
                        <a:rPr lang="it-IT" sz="1800" b="0" i="0" u="none" strike="noStrike" noProof="0">
                          <a:solidFill>
                            <a:schemeClr val="bg1"/>
                          </a:solidFill>
                          <a:latin typeface="Malgun Gothic Semilight"/>
                        </a:rPr>
                        <a:t>Exploitability Final</a:t>
                      </a:r>
                      <a:endParaRPr lang="it-IT" err="1">
                        <a:solidFill>
                          <a:schemeClr val="bg1"/>
                        </a:solidFill>
                      </a:endParaRPr>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rgbClr val="728FA5"/>
                    </a:solidFill>
                  </a:tcPr>
                </a:tc>
                <a:tc>
                  <a:txBody>
                    <a:bodyPr/>
                    <a:lstStyle/>
                    <a:p>
                      <a:pPr lvl="0" algn="ctr">
                        <a:buNone/>
                      </a:pPr>
                      <a:r>
                        <a:rPr lang="it-IT" sz="1800" b="0" i="0" u="none" strike="noStrike" noProof="0">
                          <a:latin typeface="Malgun Gothic Semilight"/>
                        </a:rPr>
                        <a:t>0.000241</a:t>
                      </a:r>
                      <a:endParaRPr lang="it-IT" dirty="0"/>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accent1">
                        <a:lumMod val="20000"/>
                        <a:lumOff val="80000"/>
                      </a:schemeClr>
                    </a:solidFill>
                  </a:tcPr>
                </a:tc>
                <a:tc>
                  <a:txBody>
                    <a:bodyPr/>
                    <a:lstStyle/>
                    <a:p>
                      <a:pPr lvl="0" algn="ctr">
                        <a:buNone/>
                      </a:pPr>
                      <a:r>
                        <a:rPr lang="it-IT" sz="1800" b="0" i="0" u="none" strike="noStrike" noProof="0" dirty="0">
                          <a:latin typeface="Malgun Gothic Semilight"/>
                        </a:rPr>
                        <a:t>0.168</a:t>
                      </a:r>
                      <a:endParaRPr lang="it-IT" dirty="0"/>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accent1">
                        <a:lumMod val="20000"/>
                        <a:lumOff val="80000"/>
                      </a:schemeClr>
                    </a:solidFill>
                  </a:tcPr>
                </a:tc>
                <a:tc>
                  <a:txBody>
                    <a:bodyPr/>
                    <a:lstStyle/>
                    <a:p>
                      <a:pPr lvl="0" algn="ctr">
                        <a:buNone/>
                      </a:pPr>
                      <a:r>
                        <a:rPr lang="it-IT" sz="1800" b="0" i="0" u="none" strike="noStrike" noProof="0" dirty="0">
                          <a:latin typeface="Malgun Gothic Semilight"/>
                        </a:rPr>
                        <a:t>0.288</a:t>
                      </a:r>
                      <a:endParaRPr lang="it-IT" dirty="0"/>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accent1">
                        <a:lumMod val="20000"/>
                        <a:lumOff val="80000"/>
                      </a:schemeClr>
                    </a:solidFill>
                  </a:tcPr>
                </a:tc>
                <a:tc>
                  <a:txBody>
                    <a:bodyPr/>
                    <a:lstStyle/>
                    <a:p>
                      <a:pPr lvl="0" algn="ctr">
                        <a:buNone/>
                      </a:pPr>
                      <a:r>
                        <a:rPr lang="it-IT" sz="1800" b="0" i="0" u="none" strike="noStrike" noProof="0">
                          <a:latin typeface="Malgun Gothic Semilight"/>
                        </a:rPr>
                        <a:t>0.357</a:t>
                      </a:r>
                      <a:endParaRPr lang="it-IT" dirty="0"/>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accent1">
                        <a:lumMod val="20000"/>
                        <a:lumOff val="80000"/>
                      </a:schemeClr>
                    </a:solidFill>
                  </a:tcPr>
                </a:tc>
                <a:tc>
                  <a:txBody>
                    <a:bodyPr/>
                    <a:lstStyle/>
                    <a:p>
                      <a:pPr lvl="0" algn="ctr">
                        <a:buNone/>
                      </a:pPr>
                      <a:r>
                        <a:rPr lang="it-IT" sz="1800" b="0" i="0" u="none" strike="noStrike" noProof="0" dirty="0">
                          <a:latin typeface="Malgun Gothic Semilight"/>
                        </a:rPr>
                        <a:t>0.0790</a:t>
                      </a:r>
                      <a:endParaRPr lang="it-IT" dirty="0"/>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accent1">
                        <a:lumMod val="20000"/>
                        <a:lumOff val="80000"/>
                      </a:schemeClr>
                    </a:solidFill>
                  </a:tcPr>
                </a:tc>
                <a:tc>
                  <a:txBody>
                    <a:bodyPr/>
                    <a:lstStyle/>
                    <a:p>
                      <a:pPr lvl="0" algn="ctr">
                        <a:buNone/>
                      </a:pPr>
                      <a:r>
                        <a:rPr lang="it-IT" sz="1800" b="0" i="0" u="none" strike="noStrike" noProof="0">
                          <a:latin typeface="Malgun Gothic Semilight"/>
                        </a:rPr>
                        <a:t>0.102</a:t>
                      </a:r>
                      <a:endParaRPr lang="it-IT" dirty="0"/>
                    </a:p>
                  </a:txBody>
                  <a:tcPr>
                    <a:lnL w="12700" cap="flat" cmpd="sng" algn="ctr">
                      <a:solidFill>
                        <a:srgbClr val="728FA5"/>
                      </a:solidFill>
                      <a:prstDash val="solid"/>
                      <a:round/>
                      <a:headEnd type="none" w="med" len="med"/>
                      <a:tailEnd type="none" w="med" len="med"/>
                    </a:lnL>
                    <a:lnR w="12700" cap="flat" cmpd="sng" algn="ctr">
                      <a:solidFill>
                        <a:srgbClr val="728FA5"/>
                      </a:solidFill>
                      <a:prstDash val="solid"/>
                      <a:round/>
                      <a:headEnd type="none" w="med" len="med"/>
                      <a:tailEnd type="none" w="med" len="med"/>
                    </a:lnR>
                    <a:lnT w="12700" cap="flat" cmpd="sng" algn="ctr">
                      <a:solidFill>
                        <a:srgbClr val="728FA5"/>
                      </a:solidFill>
                      <a:prstDash val="solid"/>
                      <a:round/>
                      <a:headEnd type="none" w="med" len="med"/>
                      <a:tailEnd type="none" w="med" len="med"/>
                    </a:lnT>
                    <a:lnB w="12700" cap="flat" cmpd="sng" algn="ctr">
                      <a:solidFill>
                        <a:srgbClr val="728FA5"/>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44649915"/>
                  </a:ext>
                </a:extLst>
              </a:tr>
            </a:tbl>
          </a:graphicData>
        </a:graphic>
      </p:graphicFrame>
    </p:spTree>
    <p:extLst>
      <p:ext uri="{BB962C8B-B14F-4D97-AF65-F5344CB8AC3E}">
        <p14:creationId xmlns:p14="http://schemas.microsoft.com/office/powerpoint/2010/main" val="4449427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99F892A6-C94E-4E8B-9AAB-BF6998E18447}"/>
              </a:ext>
            </a:extLst>
          </p:cNvPr>
          <p:cNvSpPr>
            <a:spLocks noGrp="1"/>
          </p:cNvSpPr>
          <p:nvPr>
            <p:ph type="body" sz="quarter" idx="12"/>
          </p:nvPr>
        </p:nvSpPr>
        <p:spPr/>
        <p:txBody>
          <a:bodyPr vert="horz" lIns="91440" tIns="45720" rIns="91440" bIns="45720" rtlCol="0" anchor="t">
            <a:noAutofit/>
          </a:bodyPr>
          <a:lstStyle/>
          <a:p>
            <a:r>
              <a:rPr lang="it-IT">
                <a:latin typeface="Malgun Gothic Semilight"/>
                <a:ea typeface="Malgun Gothic Semilight"/>
                <a:cs typeface="Malgun Gothic Semilight"/>
              </a:rPr>
              <a:t>Thanks for the </a:t>
            </a:r>
            <a:r>
              <a:rPr lang="it-IT" err="1">
                <a:latin typeface="Malgun Gothic Semilight"/>
                <a:ea typeface="Malgun Gothic Semilight"/>
                <a:cs typeface="Malgun Gothic Semilight"/>
              </a:rPr>
              <a:t>attention</a:t>
            </a:r>
            <a:r>
              <a:rPr lang="it-IT">
                <a:latin typeface="Malgun Gothic Semilight"/>
                <a:ea typeface="Malgun Gothic Semilight"/>
                <a:cs typeface="Malgun Gothic Semilight"/>
              </a:rPr>
              <a:t>!</a:t>
            </a:r>
            <a:endParaRPr lang="it-IT"/>
          </a:p>
        </p:txBody>
      </p:sp>
    </p:spTree>
    <p:extLst>
      <p:ext uri="{BB962C8B-B14F-4D97-AF65-F5344CB8AC3E}">
        <p14:creationId xmlns:p14="http://schemas.microsoft.com/office/powerpoint/2010/main" val="3737793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Connettore diritto 9">
            <a:extLst>
              <a:ext uri="{FF2B5EF4-FFF2-40B4-BE49-F238E27FC236}">
                <a16:creationId xmlns:a16="http://schemas.microsoft.com/office/drawing/2014/main" id="{A4F661A5-2782-4EDA-A278-A70C0FE433A6}"/>
              </a:ext>
            </a:extLst>
          </p:cNvPr>
          <p:cNvCxnSpPr>
            <a:cxnSpLocks/>
            <a:endCxn id="11" idx="4"/>
          </p:cNvCxnSpPr>
          <p:nvPr/>
        </p:nvCxnSpPr>
        <p:spPr>
          <a:xfrm>
            <a:off x="1667296" y="2137538"/>
            <a:ext cx="1896" cy="762655"/>
          </a:xfrm>
          <a:prstGeom prst="line">
            <a:avLst/>
          </a:prstGeom>
          <a:ln w="3810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0" name="Rettangolo 19">
            <a:extLst>
              <a:ext uri="{FF2B5EF4-FFF2-40B4-BE49-F238E27FC236}">
                <a16:creationId xmlns:a16="http://schemas.microsoft.com/office/drawing/2014/main" id="{1117C2CF-6ADF-4B6C-A209-7B2F88B7AFA8}"/>
              </a:ext>
            </a:extLst>
          </p:cNvPr>
          <p:cNvSpPr/>
          <p:nvPr/>
        </p:nvSpPr>
        <p:spPr>
          <a:xfrm>
            <a:off x="6087762" y="0"/>
            <a:ext cx="6104238" cy="6858000"/>
          </a:xfrm>
          <a:prstGeom prst="rect">
            <a:avLst/>
          </a:prstGeom>
          <a:gradFill flip="none" rotWithShape="1">
            <a:gsLst>
              <a:gs pos="0">
                <a:schemeClr val="accent1">
                  <a:lumMod val="5000"/>
                  <a:lumOff val="95000"/>
                  <a:alpha val="0"/>
                </a:schemeClr>
              </a:gs>
              <a:gs pos="100000">
                <a:srgbClr val="597183"/>
              </a:gs>
              <a:gs pos="54000">
                <a:srgbClr val="728FA5">
                  <a:alpha val="72000"/>
                </a:srgb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Malgun Gothic Semilight"/>
              <a:ea typeface="+mn-ea"/>
              <a:cs typeface="+mn-cs"/>
            </a:endParaRPr>
          </a:p>
        </p:txBody>
      </p:sp>
      <p:cxnSp>
        <p:nvCxnSpPr>
          <p:cNvPr id="21" name="Connettore diritto 20">
            <a:extLst>
              <a:ext uri="{FF2B5EF4-FFF2-40B4-BE49-F238E27FC236}">
                <a16:creationId xmlns:a16="http://schemas.microsoft.com/office/drawing/2014/main" id="{1A24F6B4-1324-4420-AD30-A328B7951248}"/>
              </a:ext>
            </a:extLst>
          </p:cNvPr>
          <p:cNvCxnSpPr>
            <a:cxnSpLocks/>
            <a:endCxn id="22" idx="4"/>
          </p:cNvCxnSpPr>
          <p:nvPr/>
        </p:nvCxnSpPr>
        <p:spPr>
          <a:xfrm>
            <a:off x="1667296" y="1520782"/>
            <a:ext cx="1896" cy="762655"/>
          </a:xfrm>
          <a:prstGeom prst="line">
            <a:avLst/>
          </a:prstGeom>
          <a:ln w="3810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2" name="Ovale 21">
            <a:extLst>
              <a:ext uri="{FF2B5EF4-FFF2-40B4-BE49-F238E27FC236}">
                <a16:creationId xmlns:a16="http://schemas.microsoft.com/office/drawing/2014/main" id="{50667755-0391-4C5C-9B31-B5D802376BC1}"/>
              </a:ext>
            </a:extLst>
          </p:cNvPr>
          <p:cNvSpPr/>
          <p:nvPr/>
        </p:nvSpPr>
        <p:spPr>
          <a:xfrm>
            <a:off x="1489192" y="1923437"/>
            <a:ext cx="360000" cy="360000"/>
          </a:xfrm>
          <a:prstGeom prst="ellipse">
            <a:avLst/>
          </a:prstGeom>
          <a:solidFill>
            <a:srgbClr val="728FA5"/>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Malgun Gothic Semilight"/>
                <a:ea typeface="+mn-ea"/>
                <a:cs typeface="Arial" panose="020B0604020202020204" pitchFamily="34" charset="0"/>
              </a:rPr>
              <a:t>2</a:t>
            </a:r>
          </a:p>
        </p:txBody>
      </p:sp>
      <p:sp>
        <p:nvSpPr>
          <p:cNvPr id="23" name="Ovale 22">
            <a:extLst>
              <a:ext uri="{FF2B5EF4-FFF2-40B4-BE49-F238E27FC236}">
                <a16:creationId xmlns:a16="http://schemas.microsoft.com/office/drawing/2014/main" id="{BD61B63B-E925-4BEC-B3AA-4BDE07AA411C}"/>
              </a:ext>
            </a:extLst>
          </p:cNvPr>
          <p:cNvSpPr/>
          <p:nvPr/>
        </p:nvSpPr>
        <p:spPr>
          <a:xfrm>
            <a:off x="1489192" y="1306681"/>
            <a:ext cx="360000" cy="360000"/>
          </a:xfrm>
          <a:prstGeom prst="ellipse">
            <a:avLst/>
          </a:prstGeom>
          <a:solidFill>
            <a:srgbClr val="728FA5"/>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Malgun Gothic Semilight"/>
                <a:ea typeface="+mn-ea"/>
                <a:cs typeface="Arial" panose="020B0604020202020204" pitchFamily="34" charset="0"/>
              </a:rPr>
              <a:t>1</a:t>
            </a:r>
          </a:p>
        </p:txBody>
      </p:sp>
      <p:sp>
        <p:nvSpPr>
          <p:cNvPr id="27" name="Rettangolo 26">
            <a:extLst>
              <a:ext uri="{FF2B5EF4-FFF2-40B4-BE49-F238E27FC236}">
                <a16:creationId xmlns:a16="http://schemas.microsoft.com/office/drawing/2014/main" id="{1A347E68-B3C7-4492-B044-869DCDE4F479}"/>
              </a:ext>
            </a:extLst>
          </p:cNvPr>
          <p:cNvSpPr/>
          <p:nvPr/>
        </p:nvSpPr>
        <p:spPr>
          <a:xfrm>
            <a:off x="2029160" y="1305070"/>
            <a:ext cx="4283359" cy="430887"/>
          </a:xfrm>
          <a:prstGeom prst="rect">
            <a:avLst/>
          </a:prstGeom>
        </p:spPr>
        <p:txBody>
          <a:bodyPr wrap="square">
            <a:spAutoFit/>
          </a:bodyPr>
          <a:lstStyle/>
          <a:p>
            <a:pPr marL="0" marR="0" lvl="0" indent="0" algn="l" defTabSz="457200" rtl="0" eaLnBrk="1" fontAlgn="auto" latinLnBrk="0" hangingPunct="1">
              <a:lnSpc>
                <a:spcPct val="100000"/>
              </a:lnSpc>
              <a:spcBef>
                <a:spcPts val="500"/>
              </a:spcBef>
              <a:spcAft>
                <a:spcPts val="0"/>
              </a:spcAft>
              <a:buClrTx/>
              <a:buSzTx/>
              <a:buFontTx/>
              <a:buNone/>
              <a:tabLst/>
              <a:defRPr/>
            </a:pPr>
            <a:r>
              <a:rPr lang="en-GB" sz="2200" b="1" dirty="0">
                <a:latin typeface="Malgun Gothic Semilight"/>
                <a:cs typeface="Arial" panose="020B0604020202020204" pitchFamily="34" charset="0"/>
              </a:rPr>
              <a:t>ABSTRACTION</a:t>
            </a:r>
            <a:endParaRPr kumimoji="0" lang="en-GB" sz="2200" b="1" i="0" u="none" strike="noStrike" kern="1200" cap="none" spc="0" normalizeH="0" baseline="0" dirty="0">
              <a:ln>
                <a:noFill/>
              </a:ln>
              <a:effectLst/>
              <a:uLnTx/>
              <a:uFillTx/>
              <a:latin typeface="Malgun Gothic Semilight"/>
              <a:ea typeface="+mn-ea"/>
              <a:cs typeface="Arial" panose="020B0604020202020204" pitchFamily="34" charset="0"/>
            </a:endParaRPr>
          </a:p>
        </p:txBody>
      </p:sp>
      <p:sp>
        <p:nvSpPr>
          <p:cNvPr id="28" name="Rettangolo 27">
            <a:extLst>
              <a:ext uri="{FF2B5EF4-FFF2-40B4-BE49-F238E27FC236}">
                <a16:creationId xmlns:a16="http://schemas.microsoft.com/office/drawing/2014/main" id="{312B6510-CEEF-4FF5-8B31-B875D0AF524A}"/>
              </a:ext>
            </a:extLst>
          </p:cNvPr>
          <p:cNvSpPr/>
          <p:nvPr/>
        </p:nvSpPr>
        <p:spPr>
          <a:xfrm>
            <a:off x="2029160" y="1923187"/>
            <a:ext cx="6596637" cy="430887"/>
          </a:xfrm>
          <a:prstGeom prst="rect">
            <a:avLst/>
          </a:prstGeom>
        </p:spPr>
        <p:txBody>
          <a:bodyPr wrap="square" anchor="t">
            <a:spAutoFit/>
          </a:bodyPr>
          <a:lstStyle/>
          <a:p>
            <a:r>
              <a:rPr lang="en-GB" sz="2200" b="1" dirty="0">
                <a:ea typeface="Malgun Gothic Semilight"/>
                <a:cs typeface="Arial"/>
              </a:rPr>
              <a:t>NASH EQUILIBRIUM APPROXIMATION</a:t>
            </a:r>
          </a:p>
        </p:txBody>
      </p:sp>
      <p:sp>
        <p:nvSpPr>
          <p:cNvPr id="2" name="CasellaDiTesto 1">
            <a:extLst>
              <a:ext uri="{FF2B5EF4-FFF2-40B4-BE49-F238E27FC236}">
                <a16:creationId xmlns:a16="http://schemas.microsoft.com/office/drawing/2014/main" id="{1754C23C-2830-480D-A9F7-A8985A3FE460}"/>
              </a:ext>
            </a:extLst>
          </p:cNvPr>
          <p:cNvSpPr txBox="1"/>
          <p:nvPr/>
        </p:nvSpPr>
        <p:spPr>
          <a:xfrm>
            <a:off x="779509" y="737965"/>
            <a:ext cx="162671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400" b="1" i="0" u="none" strike="noStrike" kern="1200" cap="none" spc="0" normalizeH="0" baseline="0" noProof="0" dirty="0">
                <a:ln>
                  <a:noFill/>
                </a:ln>
                <a:solidFill>
                  <a:srgbClr val="728FA5"/>
                </a:solidFill>
                <a:effectLst/>
                <a:uLnTx/>
                <a:uFillTx/>
                <a:latin typeface="Malgun Gothic Semilight"/>
                <a:ea typeface="+mn-ea"/>
                <a:cs typeface="+mn-cs"/>
              </a:rPr>
              <a:t>OUTLINE:</a:t>
            </a:r>
            <a:endParaRPr kumimoji="0" lang="en-GB" sz="2400" b="1" i="0" u="none" strike="noStrike" kern="1200" cap="none" spc="0" normalizeH="0" baseline="0" noProof="0" dirty="0">
              <a:ln>
                <a:noFill/>
              </a:ln>
              <a:solidFill>
                <a:srgbClr val="728FA5"/>
              </a:solidFill>
              <a:effectLst/>
              <a:uLnTx/>
              <a:uFillTx/>
              <a:latin typeface="Malgun Gothic Semilight"/>
              <a:ea typeface="+mn-ea"/>
              <a:cs typeface="+mn-cs"/>
            </a:endParaRPr>
          </a:p>
        </p:txBody>
      </p:sp>
      <p:pic>
        <p:nvPicPr>
          <p:cNvPr id="36" name="Picture 4" descr="Y:\IMMAGINE _COORDINATA_2014\LOGO_UFFICIALE\01_Polimi_centrato\eps\01_Polimi_centrato_COL_negativo.png">
            <a:extLst>
              <a:ext uri="{FF2B5EF4-FFF2-40B4-BE49-F238E27FC236}">
                <a16:creationId xmlns:a16="http://schemas.microsoft.com/office/drawing/2014/main" id="{7997F8A5-32E6-4E9E-BEEC-52F5563238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5007" y="336996"/>
            <a:ext cx="1319980" cy="973230"/>
          </a:xfrm>
          <a:prstGeom prst="rect">
            <a:avLst/>
          </a:prstGeom>
          <a:noFill/>
          <a:extLst>
            <a:ext uri="{909E8E84-426E-40DD-AFC4-6F175D3DCCD1}">
              <a14:hiddenFill xmlns:a14="http://schemas.microsoft.com/office/drawing/2010/main">
                <a:solidFill>
                  <a:srgbClr val="FFFFFF"/>
                </a:solidFill>
              </a14:hiddenFill>
            </a:ext>
          </a:extLst>
        </p:spPr>
      </p:pic>
      <p:sp>
        <p:nvSpPr>
          <p:cNvPr id="11" name="Ovale 10">
            <a:extLst>
              <a:ext uri="{FF2B5EF4-FFF2-40B4-BE49-F238E27FC236}">
                <a16:creationId xmlns:a16="http://schemas.microsoft.com/office/drawing/2014/main" id="{38471AD4-6139-440B-9D2D-0F1BC5044529}"/>
              </a:ext>
            </a:extLst>
          </p:cNvPr>
          <p:cNvSpPr/>
          <p:nvPr/>
        </p:nvSpPr>
        <p:spPr>
          <a:xfrm>
            <a:off x="1489192" y="2540193"/>
            <a:ext cx="360000" cy="360000"/>
          </a:xfrm>
          <a:prstGeom prst="ellipse">
            <a:avLst/>
          </a:prstGeom>
          <a:solidFill>
            <a:srgbClr val="728FA5"/>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dirty="0">
                <a:solidFill>
                  <a:prstClr val="white"/>
                </a:solidFill>
                <a:latin typeface="Malgun Gothic Semilight"/>
                <a:cs typeface="Arial" panose="020B0604020202020204" pitchFamily="34" charset="0"/>
              </a:rPr>
              <a:t>3</a:t>
            </a:r>
            <a:endParaRPr kumimoji="0" lang="it-IT" sz="1800" b="0" i="0" u="none" strike="noStrike" kern="1200" cap="none" spc="0" normalizeH="0" baseline="0" noProof="0" dirty="0">
              <a:ln>
                <a:noFill/>
              </a:ln>
              <a:solidFill>
                <a:prstClr val="white"/>
              </a:solidFill>
              <a:effectLst/>
              <a:uLnTx/>
              <a:uFillTx/>
              <a:latin typeface="Malgun Gothic Semilight"/>
              <a:ea typeface="+mn-ea"/>
              <a:cs typeface="Arial" panose="020B0604020202020204" pitchFamily="34" charset="0"/>
            </a:endParaRPr>
          </a:p>
        </p:txBody>
      </p:sp>
      <p:sp>
        <p:nvSpPr>
          <p:cNvPr id="12" name="Rettangolo 11">
            <a:extLst>
              <a:ext uri="{FF2B5EF4-FFF2-40B4-BE49-F238E27FC236}">
                <a16:creationId xmlns:a16="http://schemas.microsoft.com/office/drawing/2014/main" id="{EAF98F37-5267-4B85-A2C7-EE5B658F83A3}"/>
              </a:ext>
            </a:extLst>
          </p:cNvPr>
          <p:cNvSpPr/>
          <p:nvPr/>
        </p:nvSpPr>
        <p:spPr>
          <a:xfrm>
            <a:off x="2027296" y="2504749"/>
            <a:ext cx="6596637" cy="430887"/>
          </a:xfrm>
          <a:prstGeom prst="rect">
            <a:avLst/>
          </a:prstGeom>
        </p:spPr>
        <p:txBody>
          <a:bodyPr wrap="square">
            <a:spAutoFit/>
          </a:bodyPr>
          <a:lstStyle/>
          <a:p>
            <a:r>
              <a:rPr lang="en-GB" sz="2200" b="1" dirty="0">
                <a:latin typeface="Malgun Gothic Semilight"/>
                <a:cs typeface="Arial" panose="020B0604020202020204" pitchFamily="34" charset="0"/>
              </a:rPr>
              <a:t>STRATEGY REFINEMENT</a:t>
            </a:r>
          </a:p>
        </p:txBody>
      </p:sp>
    </p:spTree>
    <p:extLst>
      <p:ext uri="{BB962C8B-B14F-4D97-AF65-F5344CB8AC3E}">
        <p14:creationId xmlns:p14="http://schemas.microsoft.com/office/powerpoint/2010/main" val="1968346827"/>
      </p:ext>
    </p:extLst>
  </p:cSld>
  <p:clrMapOvr>
    <a:masterClrMapping/>
  </p:clrMapOvr>
  <mc:AlternateContent xmlns:mc="http://schemas.openxmlformats.org/markup-compatibility/2006" xmlns:p14="http://schemas.microsoft.com/office/powerpoint/2010/main">
    <mc:Choice Requires="p14">
      <p:transition spd="slow" p14:dur="2000" advTm="26486"/>
    </mc:Choice>
    <mc:Fallback xmlns="">
      <p:transition spd="slow" advTm="2648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Connettore diritto 9">
            <a:extLst>
              <a:ext uri="{FF2B5EF4-FFF2-40B4-BE49-F238E27FC236}">
                <a16:creationId xmlns:a16="http://schemas.microsoft.com/office/drawing/2014/main" id="{A4F661A5-2782-4EDA-A278-A70C0FE433A6}"/>
              </a:ext>
            </a:extLst>
          </p:cNvPr>
          <p:cNvCxnSpPr>
            <a:cxnSpLocks/>
            <a:endCxn id="11" idx="4"/>
          </p:cNvCxnSpPr>
          <p:nvPr/>
        </p:nvCxnSpPr>
        <p:spPr>
          <a:xfrm>
            <a:off x="1667296" y="2137538"/>
            <a:ext cx="1896" cy="762655"/>
          </a:xfrm>
          <a:prstGeom prst="line">
            <a:avLst/>
          </a:prstGeom>
          <a:ln w="3810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0" name="Rettangolo 19">
            <a:extLst>
              <a:ext uri="{FF2B5EF4-FFF2-40B4-BE49-F238E27FC236}">
                <a16:creationId xmlns:a16="http://schemas.microsoft.com/office/drawing/2014/main" id="{1117C2CF-6ADF-4B6C-A209-7B2F88B7AFA8}"/>
              </a:ext>
            </a:extLst>
          </p:cNvPr>
          <p:cNvSpPr/>
          <p:nvPr/>
        </p:nvSpPr>
        <p:spPr>
          <a:xfrm>
            <a:off x="6087762" y="0"/>
            <a:ext cx="6104238" cy="6858000"/>
          </a:xfrm>
          <a:prstGeom prst="rect">
            <a:avLst/>
          </a:prstGeom>
          <a:gradFill flip="none" rotWithShape="1">
            <a:gsLst>
              <a:gs pos="0">
                <a:schemeClr val="accent1">
                  <a:lumMod val="5000"/>
                  <a:lumOff val="95000"/>
                  <a:alpha val="0"/>
                </a:schemeClr>
              </a:gs>
              <a:gs pos="100000">
                <a:srgbClr val="597183"/>
              </a:gs>
              <a:gs pos="54000">
                <a:srgbClr val="728FA5">
                  <a:alpha val="72000"/>
                </a:srgb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Malgun Gothic Semilight"/>
              <a:ea typeface="+mn-ea"/>
              <a:cs typeface="+mn-cs"/>
            </a:endParaRPr>
          </a:p>
        </p:txBody>
      </p:sp>
      <p:cxnSp>
        <p:nvCxnSpPr>
          <p:cNvPr id="21" name="Connettore diritto 20">
            <a:extLst>
              <a:ext uri="{FF2B5EF4-FFF2-40B4-BE49-F238E27FC236}">
                <a16:creationId xmlns:a16="http://schemas.microsoft.com/office/drawing/2014/main" id="{1A24F6B4-1324-4420-AD30-A328B7951248}"/>
              </a:ext>
            </a:extLst>
          </p:cNvPr>
          <p:cNvCxnSpPr>
            <a:cxnSpLocks/>
            <a:endCxn id="22" idx="4"/>
          </p:cNvCxnSpPr>
          <p:nvPr/>
        </p:nvCxnSpPr>
        <p:spPr>
          <a:xfrm>
            <a:off x="1667296" y="1520782"/>
            <a:ext cx="1896" cy="762655"/>
          </a:xfrm>
          <a:prstGeom prst="line">
            <a:avLst/>
          </a:prstGeom>
          <a:ln w="3810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2" name="Ovale 21">
            <a:extLst>
              <a:ext uri="{FF2B5EF4-FFF2-40B4-BE49-F238E27FC236}">
                <a16:creationId xmlns:a16="http://schemas.microsoft.com/office/drawing/2014/main" id="{50667755-0391-4C5C-9B31-B5D802376BC1}"/>
              </a:ext>
            </a:extLst>
          </p:cNvPr>
          <p:cNvSpPr/>
          <p:nvPr/>
        </p:nvSpPr>
        <p:spPr>
          <a:xfrm>
            <a:off x="1489192" y="1923437"/>
            <a:ext cx="360000" cy="360000"/>
          </a:xfrm>
          <a:prstGeom prst="ellipse">
            <a:avLst/>
          </a:prstGeom>
          <a:solidFill>
            <a:srgbClr val="728FA5"/>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prstClr val="white"/>
                </a:solidFill>
                <a:effectLst/>
                <a:uLnTx/>
                <a:uFillTx/>
                <a:latin typeface="Malgun Gothic Semilight"/>
                <a:ea typeface="+mn-ea"/>
                <a:cs typeface="Arial" panose="020B0604020202020204" pitchFamily="34" charset="0"/>
              </a:rPr>
              <a:t>2</a:t>
            </a:r>
          </a:p>
        </p:txBody>
      </p:sp>
      <p:sp>
        <p:nvSpPr>
          <p:cNvPr id="23" name="Ovale 22">
            <a:extLst>
              <a:ext uri="{FF2B5EF4-FFF2-40B4-BE49-F238E27FC236}">
                <a16:creationId xmlns:a16="http://schemas.microsoft.com/office/drawing/2014/main" id="{BD61B63B-E925-4BEC-B3AA-4BDE07AA411C}"/>
              </a:ext>
            </a:extLst>
          </p:cNvPr>
          <p:cNvSpPr/>
          <p:nvPr/>
        </p:nvSpPr>
        <p:spPr>
          <a:xfrm>
            <a:off x="1489192" y="1306681"/>
            <a:ext cx="360000" cy="360000"/>
          </a:xfrm>
          <a:prstGeom prst="ellipse">
            <a:avLst/>
          </a:prstGeom>
          <a:solidFill>
            <a:srgbClr val="728FA5"/>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prstClr val="white"/>
                </a:solidFill>
                <a:effectLst/>
                <a:uLnTx/>
                <a:uFillTx/>
                <a:latin typeface="Malgun Gothic Semilight"/>
                <a:ea typeface="+mn-ea"/>
                <a:cs typeface="Arial" panose="020B0604020202020204" pitchFamily="34" charset="0"/>
              </a:rPr>
              <a:t>1</a:t>
            </a:r>
          </a:p>
        </p:txBody>
      </p:sp>
      <p:sp>
        <p:nvSpPr>
          <p:cNvPr id="27" name="Rettangolo 26">
            <a:extLst>
              <a:ext uri="{FF2B5EF4-FFF2-40B4-BE49-F238E27FC236}">
                <a16:creationId xmlns:a16="http://schemas.microsoft.com/office/drawing/2014/main" id="{1A347E68-B3C7-4492-B044-869DCDE4F479}"/>
              </a:ext>
            </a:extLst>
          </p:cNvPr>
          <p:cNvSpPr/>
          <p:nvPr/>
        </p:nvSpPr>
        <p:spPr>
          <a:xfrm>
            <a:off x="2029160" y="1305070"/>
            <a:ext cx="4283359" cy="430887"/>
          </a:xfrm>
          <a:prstGeom prst="rect">
            <a:avLst/>
          </a:prstGeom>
        </p:spPr>
        <p:txBody>
          <a:bodyPr wrap="square">
            <a:spAutoFit/>
          </a:bodyPr>
          <a:lstStyle/>
          <a:p>
            <a:pPr marL="0" marR="0" lvl="0" indent="0" algn="l" defTabSz="457200" rtl="0" eaLnBrk="1" fontAlgn="auto" latinLnBrk="0" hangingPunct="1">
              <a:lnSpc>
                <a:spcPct val="100000"/>
              </a:lnSpc>
              <a:spcBef>
                <a:spcPts val="500"/>
              </a:spcBef>
              <a:spcAft>
                <a:spcPts val="0"/>
              </a:spcAft>
              <a:buClrTx/>
              <a:buSzTx/>
              <a:buFontTx/>
              <a:buNone/>
              <a:tabLst/>
              <a:defRPr/>
            </a:pPr>
            <a:r>
              <a:rPr lang="en-GB" sz="2200" b="1">
                <a:latin typeface="Malgun Gothic Semilight"/>
                <a:cs typeface="Arial" panose="020B0604020202020204" pitchFamily="34" charset="0"/>
              </a:rPr>
              <a:t>ABSTRACTION</a:t>
            </a:r>
            <a:endParaRPr kumimoji="0" lang="en-GB" sz="2200" b="1" i="0" u="none" strike="noStrike" kern="1200" cap="none" spc="0" normalizeH="0" baseline="0">
              <a:ln>
                <a:noFill/>
              </a:ln>
              <a:effectLst/>
              <a:uLnTx/>
              <a:uFillTx/>
              <a:latin typeface="Malgun Gothic Semilight"/>
              <a:ea typeface="+mn-ea"/>
              <a:cs typeface="Arial" panose="020B0604020202020204" pitchFamily="34" charset="0"/>
            </a:endParaRPr>
          </a:p>
        </p:txBody>
      </p:sp>
      <p:sp>
        <p:nvSpPr>
          <p:cNvPr id="28" name="Rettangolo 27">
            <a:extLst>
              <a:ext uri="{FF2B5EF4-FFF2-40B4-BE49-F238E27FC236}">
                <a16:creationId xmlns:a16="http://schemas.microsoft.com/office/drawing/2014/main" id="{312B6510-CEEF-4FF5-8B31-B875D0AF524A}"/>
              </a:ext>
            </a:extLst>
          </p:cNvPr>
          <p:cNvSpPr/>
          <p:nvPr/>
        </p:nvSpPr>
        <p:spPr>
          <a:xfrm>
            <a:off x="2029160" y="1923187"/>
            <a:ext cx="6596637" cy="430887"/>
          </a:xfrm>
          <a:prstGeom prst="rect">
            <a:avLst/>
          </a:prstGeom>
        </p:spPr>
        <p:txBody>
          <a:bodyPr wrap="square" anchor="t">
            <a:spAutoFit/>
          </a:bodyPr>
          <a:lstStyle/>
          <a:p>
            <a:r>
              <a:rPr lang="en-GB" sz="2200" b="1" dirty="0">
                <a:solidFill>
                  <a:schemeClr val="bg1">
                    <a:lumMod val="95000"/>
                  </a:schemeClr>
                </a:solidFill>
              </a:rPr>
              <a:t>NASH EQUILIBRIUM APPROXIMATION</a:t>
            </a:r>
          </a:p>
        </p:txBody>
      </p:sp>
      <p:sp>
        <p:nvSpPr>
          <p:cNvPr id="2" name="CasellaDiTesto 1">
            <a:extLst>
              <a:ext uri="{FF2B5EF4-FFF2-40B4-BE49-F238E27FC236}">
                <a16:creationId xmlns:a16="http://schemas.microsoft.com/office/drawing/2014/main" id="{1754C23C-2830-480D-A9F7-A8985A3FE460}"/>
              </a:ext>
            </a:extLst>
          </p:cNvPr>
          <p:cNvSpPr txBox="1"/>
          <p:nvPr/>
        </p:nvSpPr>
        <p:spPr>
          <a:xfrm>
            <a:off x="779509" y="737965"/>
            <a:ext cx="162671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400" b="1" i="0" u="none" strike="noStrike" kern="1200" cap="none" spc="0" normalizeH="0" baseline="0" noProof="0">
                <a:ln>
                  <a:noFill/>
                </a:ln>
                <a:solidFill>
                  <a:srgbClr val="728FA5"/>
                </a:solidFill>
                <a:effectLst/>
                <a:uLnTx/>
                <a:uFillTx/>
                <a:latin typeface="Malgun Gothic Semilight"/>
                <a:ea typeface="+mn-ea"/>
                <a:cs typeface="+mn-cs"/>
              </a:rPr>
              <a:t>OUTLINE:</a:t>
            </a:r>
            <a:endParaRPr kumimoji="0" lang="en-GB" sz="2400" b="1" i="0" u="none" strike="noStrike" kern="1200" cap="none" spc="0" normalizeH="0" baseline="0" noProof="0">
              <a:ln>
                <a:noFill/>
              </a:ln>
              <a:solidFill>
                <a:srgbClr val="728FA5"/>
              </a:solidFill>
              <a:effectLst/>
              <a:uLnTx/>
              <a:uFillTx/>
              <a:latin typeface="Malgun Gothic Semilight"/>
              <a:ea typeface="+mn-ea"/>
              <a:cs typeface="+mn-cs"/>
            </a:endParaRPr>
          </a:p>
        </p:txBody>
      </p:sp>
      <p:pic>
        <p:nvPicPr>
          <p:cNvPr id="36" name="Picture 4" descr="Y:\IMMAGINE _COORDINATA_2014\LOGO_UFFICIALE\01_Polimi_centrato\eps\01_Polimi_centrato_COL_negativo.png">
            <a:extLst>
              <a:ext uri="{FF2B5EF4-FFF2-40B4-BE49-F238E27FC236}">
                <a16:creationId xmlns:a16="http://schemas.microsoft.com/office/drawing/2014/main" id="{7997F8A5-32E6-4E9E-BEEC-52F5563238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5007" y="336996"/>
            <a:ext cx="1319980" cy="973230"/>
          </a:xfrm>
          <a:prstGeom prst="rect">
            <a:avLst/>
          </a:prstGeom>
          <a:noFill/>
          <a:extLst>
            <a:ext uri="{909E8E84-426E-40DD-AFC4-6F175D3DCCD1}">
              <a14:hiddenFill xmlns:a14="http://schemas.microsoft.com/office/drawing/2010/main">
                <a:solidFill>
                  <a:srgbClr val="FFFFFF"/>
                </a:solidFill>
              </a14:hiddenFill>
            </a:ext>
          </a:extLst>
        </p:spPr>
      </p:pic>
      <p:sp>
        <p:nvSpPr>
          <p:cNvPr id="11" name="Ovale 10">
            <a:extLst>
              <a:ext uri="{FF2B5EF4-FFF2-40B4-BE49-F238E27FC236}">
                <a16:creationId xmlns:a16="http://schemas.microsoft.com/office/drawing/2014/main" id="{38471AD4-6139-440B-9D2D-0F1BC5044529}"/>
              </a:ext>
            </a:extLst>
          </p:cNvPr>
          <p:cNvSpPr/>
          <p:nvPr/>
        </p:nvSpPr>
        <p:spPr>
          <a:xfrm>
            <a:off x="1489192" y="2540193"/>
            <a:ext cx="360000" cy="360000"/>
          </a:xfrm>
          <a:prstGeom prst="ellipse">
            <a:avLst/>
          </a:prstGeom>
          <a:solidFill>
            <a:srgbClr val="728FA5"/>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a:solidFill>
                  <a:prstClr val="white"/>
                </a:solidFill>
                <a:latin typeface="Malgun Gothic Semilight"/>
                <a:cs typeface="Arial" panose="020B0604020202020204" pitchFamily="34" charset="0"/>
              </a:rPr>
              <a:t>3</a:t>
            </a:r>
            <a:endParaRPr kumimoji="0" lang="it-IT" sz="1800" b="0" i="0" u="none" strike="noStrike" kern="1200" cap="none" spc="0" normalizeH="0" baseline="0" noProof="0">
              <a:ln>
                <a:noFill/>
              </a:ln>
              <a:solidFill>
                <a:prstClr val="white"/>
              </a:solidFill>
              <a:effectLst/>
              <a:uLnTx/>
              <a:uFillTx/>
              <a:latin typeface="Malgun Gothic Semilight"/>
              <a:ea typeface="+mn-ea"/>
              <a:cs typeface="Arial" panose="020B0604020202020204" pitchFamily="34" charset="0"/>
            </a:endParaRPr>
          </a:p>
        </p:txBody>
      </p:sp>
      <p:sp>
        <p:nvSpPr>
          <p:cNvPr id="12" name="Rettangolo 11">
            <a:extLst>
              <a:ext uri="{FF2B5EF4-FFF2-40B4-BE49-F238E27FC236}">
                <a16:creationId xmlns:a16="http://schemas.microsoft.com/office/drawing/2014/main" id="{EAF98F37-5267-4B85-A2C7-EE5B658F83A3}"/>
              </a:ext>
            </a:extLst>
          </p:cNvPr>
          <p:cNvSpPr/>
          <p:nvPr/>
        </p:nvSpPr>
        <p:spPr>
          <a:xfrm>
            <a:off x="2027296" y="2504749"/>
            <a:ext cx="6596637" cy="430887"/>
          </a:xfrm>
          <a:prstGeom prst="rect">
            <a:avLst/>
          </a:prstGeom>
        </p:spPr>
        <p:txBody>
          <a:bodyPr wrap="square" anchor="t">
            <a:spAutoFit/>
          </a:bodyPr>
          <a:lstStyle/>
          <a:p>
            <a:r>
              <a:rPr lang="en-GB" sz="2200" b="1" dirty="0">
                <a:solidFill>
                  <a:schemeClr val="bg1">
                    <a:lumMod val="95000"/>
                  </a:schemeClr>
                </a:solidFill>
              </a:rPr>
              <a:t>STRATEGY REFINEMENT</a:t>
            </a:r>
          </a:p>
        </p:txBody>
      </p:sp>
    </p:spTree>
    <p:extLst>
      <p:ext uri="{BB962C8B-B14F-4D97-AF65-F5344CB8AC3E}">
        <p14:creationId xmlns:p14="http://schemas.microsoft.com/office/powerpoint/2010/main" val="1942142013"/>
      </p:ext>
    </p:extLst>
  </p:cSld>
  <p:clrMapOvr>
    <a:masterClrMapping/>
  </p:clrMapOvr>
  <mc:AlternateContent xmlns:mc="http://schemas.openxmlformats.org/markup-compatibility/2006" xmlns:p14="http://schemas.microsoft.com/office/powerpoint/2010/main">
    <mc:Choice Requires="p14">
      <p:transition spd="slow" p14:dur="2000" advTm="26486"/>
    </mc:Choice>
    <mc:Fallback xmlns="">
      <p:transition spd="slow" advTm="2648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8C02EA-2DED-4F7F-9D34-11CC11A864FB}"/>
              </a:ext>
            </a:extLst>
          </p:cNvPr>
          <p:cNvSpPr>
            <a:spLocks noGrp="1"/>
          </p:cNvSpPr>
          <p:nvPr>
            <p:ph type="title"/>
          </p:nvPr>
        </p:nvSpPr>
        <p:spPr/>
        <p:txBody>
          <a:bodyPr/>
          <a:lstStyle/>
          <a:p>
            <a:r>
              <a:rPr lang="it-IT" sz="3200" dirty="0" err="1"/>
              <a:t>Abstraction</a:t>
            </a:r>
            <a:r>
              <a:rPr lang="it-IT" dirty="0"/>
              <a:t>	</a:t>
            </a:r>
          </a:p>
        </p:txBody>
      </p:sp>
      <p:sp>
        <p:nvSpPr>
          <p:cNvPr id="3" name="Segnaposto numero diapositiva 2">
            <a:extLst>
              <a:ext uri="{FF2B5EF4-FFF2-40B4-BE49-F238E27FC236}">
                <a16:creationId xmlns:a16="http://schemas.microsoft.com/office/drawing/2014/main" id="{FF411D47-0FDA-40D3-AD24-B93A979556AD}"/>
              </a:ext>
            </a:extLst>
          </p:cNvPr>
          <p:cNvSpPr>
            <a:spLocks noGrp="1"/>
          </p:cNvSpPr>
          <p:nvPr>
            <p:ph type="sldNum" sz="quarter" idx="12"/>
          </p:nvPr>
        </p:nvSpPr>
        <p:spPr/>
        <p:txBody>
          <a:bodyPr/>
          <a:lstStyle/>
          <a:p>
            <a:fld id="{7834947A-1B05-2B43-AD85-E646CE852B9E}" type="slidenum">
              <a:rPr lang="it-IT" smtClean="0"/>
              <a:pPr/>
              <a:t>5</a:t>
            </a:fld>
            <a:endParaRPr lang="it-IT"/>
          </a:p>
        </p:txBody>
      </p:sp>
      <p:sp>
        <p:nvSpPr>
          <p:cNvPr id="4" name="Segnaposto testo 3">
            <a:extLst>
              <a:ext uri="{FF2B5EF4-FFF2-40B4-BE49-F238E27FC236}">
                <a16:creationId xmlns:a16="http://schemas.microsoft.com/office/drawing/2014/main" id="{E9935B29-5CFA-4002-9432-D0FAADF6ACCC}"/>
              </a:ext>
            </a:extLst>
          </p:cNvPr>
          <p:cNvSpPr>
            <a:spLocks noGrp="1"/>
          </p:cNvSpPr>
          <p:nvPr>
            <p:ph type="body" sz="quarter" idx="13"/>
          </p:nvPr>
        </p:nvSpPr>
        <p:spPr/>
        <p:txBody>
          <a:bodyPr/>
          <a:lstStyle/>
          <a:p>
            <a:pPr marL="0" indent="0">
              <a:buNone/>
            </a:pPr>
            <a:r>
              <a:rPr lang="it-IT" dirty="0" err="1"/>
              <a:t>Introduction</a:t>
            </a:r>
            <a:endParaRPr lang="it-IT" dirty="0"/>
          </a:p>
        </p:txBody>
      </p:sp>
      <p:sp>
        <p:nvSpPr>
          <p:cNvPr id="6" name="Segnaposto contenuto 5">
            <a:extLst>
              <a:ext uri="{FF2B5EF4-FFF2-40B4-BE49-F238E27FC236}">
                <a16:creationId xmlns:a16="http://schemas.microsoft.com/office/drawing/2014/main" id="{5D6B9670-FED8-4962-895E-08927DB249C2}"/>
              </a:ext>
            </a:extLst>
          </p:cNvPr>
          <p:cNvSpPr>
            <a:spLocks noGrp="1"/>
          </p:cNvSpPr>
          <p:nvPr>
            <p:ph idx="1"/>
          </p:nvPr>
        </p:nvSpPr>
        <p:spPr/>
        <p:txBody>
          <a:bodyPr vert="horz" lIns="91440" tIns="45720" rIns="91440" bIns="45720" rtlCol="0" anchor="t">
            <a:normAutofit/>
          </a:bodyPr>
          <a:lstStyle/>
          <a:p>
            <a:pPr marL="0" indent="0">
              <a:buNone/>
            </a:pPr>
            <a:endParaRPr lang="it-IT" dirty="0"/>
          </a:p>
          <a:p>
            <a:r>
              <a:rPr lang="en-GB" sz="2000" b="1" dirty="0">
                <a:latin typeface="Malgun Gothic Semilight"/>
                <a:ea typeface="Malgun Gothic Semilight"/>
                <a:cs typeface="Malgun Gothic Semilight"/>
              </a:rPr>
              <a:t>Problem</a:t>
            </a:r>
            <a:r>
              <a:rPr lang="en-GB" sz="2000" dirty="0">
                <a:latin typeface="Malgun Gothic Semilight"/>
                <a:ea typeface="Malgun Gothic Semilight"/>
                <a:cs typeface="Malgun Gothic Semilight"/>
              </a:rPr>
              <a:t> : the original game tree may be very large and it makes the computation of a Nash Equilibrium infeasible. </a:t>
            </a:r>
            <a:endParaRPr lang="en-GB" sz="2000" dirty="0"/>
          </a:p>
          <a:p>
            <a:r>
              <a:rPr lang="en-GB" sz="2000" b="1" dirty="0">
                <a:latin typeface="Malgun Gothic Semilight"/>
                <a:ea typeface="Malgun Gothic Semilight"/>
                <a:cs typeface="Malgun Gothic Semilight"/>
              </a:rPr>
              <a:t>Solution</a:t>
            </a:r>
            <a:r>
              <a:rPr lang="en-GB" sz="2000" dirty="0">
                <a:latin typeface="Malgun Gothic Semilight"/>
                <a:ea typeface="Malgun Gothic Semilight"/>
                <a:cs typeface="Malgun Gothic Semilight"/>
              </a:rPr>
              <a:t> : Use an Abstraction to reduce the original game tree into a new one of a reasonable size without losing much information from the original structure. </a:t>
            </a:r>
            <a:endParaRPr lang="en-GB" sz="2000" dirty="0"/>
          </a:p>
          <a:p>
            <a:r>
              <a:rPr lang="en-GB" sz="2000" dirty="0">
                <a:latin typeface="Malgun Gothic Semilight"/>
                <a:ea typeface="Malgun Gothic Semilight"/>
                <a:cs typeface="Malgun Gothic Semilight"/>
              </a:rPr>
              <a:t>Then find a Nash Equilibrium for the new game tree and remap the result into the original. </a:t>
            </a:r>
            <a:endParaRPr lang="en-GB" sz="2000" dirty="0"/>
          </a:p>
          <a:p>
            <a:endParaRPr lang="en-GB" sz="2000" dirty="0"/>
          </a:p>
          <a:p>
            <a:r>
              <a:rPr lang="en-GB" sz="2000" dirty="0">
                <a:latin typeface="Malgun Gothic Semilight"/>
                <a:ea typeface="Malgun Gothic Semilight"/>
                <a:cs typeface="Malgun Gothic Semilight"/>
              </a:rPr>
              <a:t>Our approach to find the abstraction :</a:t>
            </a:r>
          </a:p>
          <a:p>
            <a:pPr lvl="1"/>
            <a:r>
              <a:rPr lang="en-GB" sz="2000" b="1" dirty="0">
                <a:latin typeface="Malgun Gothic Semilight"/>
                <a:ea typeface="Malgun Gothic Semilight"/>
                <a:cs typeface="Malgun Gothic Semilight"/>
              </a:rPr>
              <a:t>Game tree analysis </a:t>
            </a:r>
            <a:r>
              <a:rPr lang="en-GB" sz="2000" dirty="0">
                <a:latin typeface="Malgun Gothic Semilight"/>
                <a:ea typeface="Malgun Gothic Semilight"/>
                <a:cs typeface="Malgun Gothic Semilight"/>
              </a:rPr>
              <a:t>: We analysed the structure of the game tree (Leduc Poker), trying to find some similarities between each sub tree and features regarding the information sets. </a:t>
            </a:r>
            <a:endParaRPr lang="en-GB" sz="2000" dirty="0"/>
          </a:p>
          <a:p>
            <a:pPr lvl="1"/>
            <a:r>
              <a:rPr lang="en-GB" sz="2000" b="1" dirty="0">
                <a:latin typeface="Malgun Gothic Semilight"/>
                <a:ea typeface="Malgun Gothic Semilight"/>
                <a:cs typeface="Malgun Gothic Semilight"/>
              </a:rPr>
              <a:t>Research</a:t>
            </a:r>
            <a:r>
              <a:rPr lang="en-GB" sz="2000" dirty="0">
                <a:latin typeface="Malgun Gothic Semilight"/>
                <a:ea typeface="Malgun Gothic Semilight"/>
                <a:cs typeface="Malgun Gothic Semilight"/>
              </a:rPr>
              <a:t> : We read papers to see different abstractions and different approaches.</a:t>
            </a:r>
          </a:p>
          <a:p>
            <a:pPr lvl="1"/>
            <a:r>
              <a:rPr lang="en-GB" sz="2000" b="1" dirty="0">
                <a:latin typeface="Malgun Gothic Semilight"/>
                <a:ea typeface="Malgun Gothic Semilight"/>
                <a:cs typeface="Malgun Gothic Semilight"/>
              </a:rPr>
              <a:t>Discussion</a:t>
            </a:r>
            <a:r>
              <a:rPr lang="en-GB" sz="2000" dirty="0">
                <a:latin typeface="Malgun Gothic Semilight"/>
                <a:ea typeface="Malgun Gothic Semilight"/>
                <a:cs typeface="Malgun Gothic Semilight"/>
              </a:rPr>
              <a:t> : We discussed different ways to abstract the original game tree and we chose the abstraction.</a:t>
            </a:r>
          </a:p>
          <a:p>
            <a:pPr lvl="1"/>
            <a:r>
              <a:rPr lang="en-GB" sz="2000" b="1" dirty="0">
                <a:latin typeface="Malgun Gothic Semilight"/>
                <a:ea typeface="Malgun Gothic Semilight"/>
                <a:cs typeface="Malgun Gothic Semilight"/>
              </a:rPr>
              <a:t>Implementation and evaluation </a:t>
            </a:r>
            <a:r>
              <a:rPr lang="en-GB" sz="2000" dirty="0">
                <a:latin typeface="Malgun Gothic Semilight"/>
                <a:ea typeface="Malgun Gothic Semilight"/>
                <a:cs typeface="Malgun Gothic Semilight"/>
              </a:rPr>
              <a:t>: After having chosen the abstraction, we implemented it and we analysed the result. </a:t>
            </a:r>
            <a:endParaRPr lang="en-GB" sz="2000" dirty="0"/>
          </a:p>
          <a:p>
            <a:pPr lvl="1"/>
            <a:endParaRPr lang="en-GB" dirty="0"/>
          </a:p>
        </p:txBody>
      </p:sp>
    </p:spTree>
    <p:extLst>
      <p:ext uri="{BB962C8B-B14F-4D97-AF65-F5344CB8AC3E}">
        <p14:creationId xmlns:p14="http://schemas.microsoft.com/office/powerpoint/2010/main" val="3359432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62D18A-DE25-44AE-AF64-9B7FD3D9EC6C}"/>
              </a:ext>
            </a:extLst>
          </p:cNvPr>
          <p:cNvSpPr>
            <a:spLocks noGrp="1"/>
          </p:cNvSpPr>
          <p:nvPr>
            <p:ph type="title"/>
          </p:nvPr>
        </p:nvSpPr>
        <p:spPr/>
        <p:txBody>
          <a:bodyPr/>
          <a:lstStyle/>
          <a:p>
            <a:r>
              <a:rPr lang="it-IT" dirty="0" err="1"/>
              <a:t>Abstraction</a:t>
            </a:r>
            <a:r>
              <a:rPr lang="it-IT" dirty="0"/>
              <a:t>	</a:t>
            </a:r>
          </a:p>
        </p:txBody>
      </p:sp>
      <p:sp>
        <p:nvSpPr>
          <p:cNvPr id="3" name="Segnaposto numero diapositiva 2">
            <a:extLst>
              <a:ext uri="{FF2B5EF4-FFF2-40B4-BE49-F238E27FC236}">
                <a16:creationId xmlns:a16="http://schemas.microsoft.com/office/drawing/2014/main" id="{EF5A4694-4B2B-4DE9-8823-CCFB3C2FCA79}"/>
              </a:ext>
            </a:extLst>
          </p:cNvPr>
          <p:cNvSpPr>
            <a:spLocks noGrp="1"/>
          </p:cNvSpPr>
          <p:nvPr>
            <p:ph type="sldNum" sz="quarter" idx="12"/>
          </p:nvPr>
        </p:nvSpPr>
        <p:spPr/>
        <p:txBody>
          <a:bodyPr/>
          <a:lstStyle/>
          <a:p>
            <a:fld id="{7834947A-1B05-2B43-AD85-E646CE852B9E}" type="slidenum">
              <a:rPr lang="it-IT" smtClean="0"/>
              <a:pPr/>
              <a:t>6</a:t>
            </a:fld>
            <a:endParaRPr lang="it-IT"/>
          </a:p>
        </p:txBody>
      </p:sp>
      <p:sp>
        <p:nvSpPr>
          <p:cNvPr id="4" name="Segnaposto testo 3">
            <a:extLst>
              <a:ext uri="{FF2B5EF4-FFF2-40B4-BE49-F238E27FC236}">
                <a16:creationId xmlns:a16="http://schemas.microsoft.com/office/drawing/2014/main" id="{7596388B-E93B-4615-B9A9-BD13DC656EB8}"/>
              </a:ext>
            </a:extLst>
          </p:cNvPr>
          <p:cNvSpPr>
            <a:spLocks noGrp="1"/>
          </p:cNvSpPr>
          <p:nvPr>
            <p:ph type="body" sz="quarter" idx="13"/>
          </p:nvPr>
        </p:nvSpPr>
        <p:spPr/>
        <p:txBody>
          <a:bodyPr/>
          <a:lstStyle/>
          <a:p>
            <a:pPr marL="0" indent="0">
              <a:buNone/>
            </a:pPr>
            <a:r>
              <a:rPr lang="it-IT" dirty="0"/>
              <a:t>Game </a:t>
            </a:r>
            <a:r>
              <a:rPr lang="it-IT" dirty="0" err="1"/>
              <a:t>tree</a:t>
            </a:r>
            <a:r>
              <a:rPr lang="it-IT" dirty="0"/>
              <a:t> </a:t>
            </a:r>
            <a:r>
              <a:rPr lang="it-IT" dirty="0" err="1"/>
              <a:t>analysis</a:t>
            </a:r>
            <a:endParaRPr lang="it-IT" dirty="0"/>
          </a:p>
        </p:txBody>
      </p:sp>
      <p:sp>
        <p:nvSpPr>
          <p:cNvPr id="6" name="Segnaposto contenuto 5">
            <a:extLst>
              <a:ext uri="{FF2B5EF4-FFF2-40B4-BE49-F238E27FC236}">
                <a16:creationId xmlns:a16="http://schemas.microsoft.com/office/drawing/2014/main" id="{1CB509EB-41DC-465A-9A2C-259519F20DCE}"/>
              </a:ext>
            </a:extLst>
          </p:cNvPr>
          <p:cNvSpPr>
            <a:spLocks noGrp="1"/>
          </p:cNvSpPr>
          <p:nvPr>
            <p:ph idx="1"/>
          </p:nvPr>
        </p:nvSpPr>
        <p:spPr/>
        <p:txBody>
          <a:bodyPr vert="horz" lIns="91440" tIns="45720" rIns="91440" bIns="45720" rtlCol="0" anchor="t">
            <a:normAutofit/>
          </a:bodyPr>
          <a:lstStyle/>
          <a:p>
            <a:pPr marL="0" indent="0">
              <a:buNone/>
            </a:pPr>
            <a:r>
              <a:rPr lang="en-GB" sz="2000" dirty="0">
                <a:latin typeface="Malgun Gothic Semilight"/>
                <a:ea typeface="Malgun Gothic Semilight"/>
                <a:cs typeface="Malgun Gothic Semilight"/>
              </a:rPr>
              <a:t>Regarding the results about the game tree analysis:</a:t>
            </a:r>
          </a:p>
          <a:p>
            <a:pPr marL="0" indent="0">
              <a:buNone/>
            </a:pPr>
            <a:endParaRPr lang="en-GB" sz="2000" dirty="0"/>
          </a:p>
          <a:p>
            <a:r>
              <a:rPr lang="en-GB" sz="2000" dirty="0">
                <a:latin typeface="Malgun Gothic Semilight"/>
                <a:ea typeface="Malgun Gothic Semilight"/>
                <a:cs typeface="Malgun Gothic Semilight"/>
              </a:rPr>
              <a:t>The first and the second round have a similar structure. The only differences are the following: 	</a:t>
            </a:r>
          </a:p>
          <a:p>
            <a:r>
              <a:rPr lang="en-GB" sz="2000" dirty="0">
                <a:latin typeface="Malgun Gothic Semilight"/>
                <a:ea typeface="Malgun Gothic Semilight"/>
                <a:cs typeface="Malgun Gothic Semilight"/>
              </a:rPr>
              <a:t>          	- In the first round </a:t>
            </a:r>
            <a:r>
              <a:rPr lang="en-GB" sz="2000" b="1" dirty="0">
                <a:latin typeface="Malgun Gothic Semilight"/>
                <a:ea typeface="Malgun Gothic Semilight"/>
                <a:cs typeface="Malgun Gothic Semilight"/>
              </a:rPr>
              <a:t>some path lead to a chance node</a:t>
            </a:r>
            <a:r>
              <a:rPr lang="en-GB" sz="2000" dirty="0">
                <a:latin typeface="Malgun Gothic Semilight"/>
                <a:ea typeface="Malgun Gothic Semilight"/>
                <a:cs typeface="Malgun Gothic Semilight"/>
              </a:rPr>
              <a:t>. These chance nodes represent 				   the transition between the first and the second round in which the dealer shows the 				   common card.</a:t>
            </a:r>
          </a:p>
          <a:p>
            <a:r>
              <a:rPr lang="en-GB" sz="2000" dirty="0">
                <a:latin typeface="Malgun Gothic Semilight"/>
                <a:ea typeface="Malgun Gothic Semilight"/>
                <a:cs typeface="Malgun Gothic Semilight"/>
              </a:rPr>
              <a:t>	       - In the second round a player can raise 4 chips while in the first round only 2. </a:t>
            </a:r>
            <a:endParaRPr lang="en-GB" sz="2000" dirty="0"/>
          </a:p>
          <a:p>
            <a:pPr marL="0" indent="0">
              <a:buNone/>
            </a:pPr>
            <a:endParaRPr lang="en-GB" sz="2000" dirty="0"/>
          </a:p>
          <a:p>
            <a:pPr marL="0" indent="0">
              <a:buNone/>
            </a:pPr>
            <a:endParaRPr lang="en-GB" sz="2000" dirty="0"/>
          </a:p>
          <a:p>
            <a:pPr marL="0" indent="0">
              <a:buNone/>
            </a:pPr>
            <a:r>
              <a:rPr lang="en-GB" sz="2000" dirty="0">
                <a:latin typeface="Malgun Gothic Semilight"/>
                <a:ea typeface="Malgun Gothic Semilight"/>
                <a:cs typeface="Malgun Gothic Semilight"/>
              </a:rPr>
              <a:t>The next slide shows the structure of the first round by considering the hand QK (left side) and the structure of the second round by considering the same subtree after the following sequence of actions : Player1 - Check and Player2 – Check (right side).</a:t>
            </a:r>
          </a:p>
        </p:txBody>
      </p:sp>
    </p:spTree>
    <p:extLst>
      <p:ext uri="{BB962C8B-B14F-4D97-AF65-F5344CB8AC3E}">
        <p14:creationId xmlns:p14="http://schemas.microsoft.com/office/powerpoint/2010/main" val="144559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1F4EB1-683A-4508-83E2-98107A412304}"/>
              </a:ext>
            </a:extLst>
          </p:cNvPr>
          <p:cNvSpPr>
            <a:spLocks noGrp="1"/>
          </p:cNvSpPr>
          <p:nvPr>
            <p:ph type="title"/>
          </p:nvPr>
        </p:nvSpPr>
        <p:spPr/>
        <p:txBody>
          <a:bodyPr/>
          <a:lstStyle/>
          <a:p>
            <a:r>
              <a:rPr lang="it-IT" dirty="0" err="1"/>
              <a:t>Abstraction</a:t>
            </a:r>
            <a:endParaRPr lang="it-IT" dirty="0"/>
          </a:p>
        </p:txBody>
      </p:sp>
      <p:sp>
        <p:nvSpPr>
          <p:cNvPr id="3" name="Segnaposto numero diapositiva 2">
            <a:extLst>
              <a:ext uri="{FF2B5EF4-FFF2-40B4-BE49-F238E27FC236}">
                <a16:creationId xmlns:a16="http://schemas.microsoft.com/office/drawing/2014/main" id="{27886879-46F1-434C-8F63-18E4C2994B8D}"/>
              </a:ext>
            </a:extLst>
          </p:cNvPr>
          <p:cNvSpPr>
            <a:spLocks noGrp="1"/>
          </p:cNvSpPr>
          <p:nvPr>
            <p:ph type="sldNum" sz="quarter" idx="12"/>
          </p:nvPr>
        </p:nvSpPr>
        <p:spPr/>
        <p:txBody>
          <a:bodyPr/>
          <a:lstStyle/>
          <a:p>
            <a:fld id="{7834947A-1B05-2B43-AD85-E646CE852B9E}" type="slidenum">
              <a:rPr lang="it-IT" smtClean="0"/>
              <a:pPr/>
              <a:t>7</a:t>
            </a:fld>
            <a:endParaRPr lang="it-IT"/>
          </a:p>
        </p:txBody>
      </p:sp>
      <p:sp>
        <p:nvSpPr>
          <p:cNvPr id="4" name="Segnaposto testo 3">
            <a:extLst>
              <a:ext uri="{FF2B5EF4-FFF2-40B4-BE49-F238E27FC236}">
                <a16:creationId xmlns:a16="http://schemas.microsoft.com/office/drawing/2014/main" id="{F5FF4E5C-8C41-4AFF-8A88-493BE07657C9}"/>
              </a:ext>
            </a:extLst>
          </p:cNvPr>
          <p:cNvSpPr>
            <a:spLocks noGrp="1"/>
          </p:cNvSpPr>
          <p:nvPr>
            <p:ph type="body" sz="quarter" idx="13"/>
          </p:nvPr>
        </p:nvSpPr>
        <p:spPr/>
        <p:txBody>
          <a:bodyPr/>
          <a:lstStyle/>
          <a:p>
            <a:pPr marL="0" indent="0">
              <a:buNone/>
            </a:pPr>
            <a:r>
              <a:rPr lang="it-IT" dirty="0"/>
              <a:t>Game </a:t>
            </a:r>
            <a:r>
              <a:rPr lang="it-IT" dirty="0" err="1"/>
              <a:t>tree</a:t>
            </a:r>
            <a:r>
              <a:rPr lang="it-IT" dirty="0"/>
              <a:t> </a:t>
            </a:r>
            <a:r>
              <a:rPr lang="it-IT" dirty="0" err="1"/>
              <a:t>analysis</a:t>
            </a:r>
            <a:endParaRPr lang="it-IT" dirty="0"/>
          </a:p>
        </p:txBody>
      </p:sp>
      <p:pic>
        <p:nvPicPr>
          <p:cNvPr id="8" name="Segnaposto contenuto 7" descr="Immagine che contiene testo, mappa&#10;&#10;Descrizione generata automaticamente">
            <a:extLst>
              <a:ext uri="{FF2B5EF4-FFF2-40B4-BE49-F238E27FC236}">
                <a16:creationId xmlns:a16="http://schemas.microsoft.com/office/drawing/2014/main" id="{015D33DD-ED28-4631-BAF0-E302D7D51B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90021"/>
            <a:ext cx="5816600" cy="4754927"/>
          </a:xfrm>
        </p:spPr>
      </p:pic>
      <p:pic>
        <p:nvPicPr>
          <p:cNvPr id="10" name="Immagine 9" descr="Immagine che contiene testo, mappa&#10;&#10;Descrizione generata automaticamente">
            <a:extLst>
              <a:ext uri="{FF2B5EF4-FFF2-40B4-BE49-F238E27FC236}">
                <a16:creationId xmlns:a16="http://schemas.microsoft.com/office/drawing/2014/main" id="{BDF59BDF-0256-45E7-BA5E-B115E4A39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5950" y="1101465"/>
            <a:ext cx="6496050" cy="4943483"/>
          </a:xfrm>
          <a:prstGeom prst="rect">
            <a:avLst/>
          </a:prstGeom>
        </p:spPr>
      </p:pic>
    </p:spTree>
    <p:extLst>
      <p:ext uri="{BB962C8B-B14F-4D97-AF65-F5344CB8AC3E}">
        <p14:creationId xmlns:p14="http://schemas.microsoft.com/office/powerpoint/2010/main" val="1685530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7FF987-300B-427A-B237-26C65A4EF625}"/>
              </a:ext>
            </a:extLst>
          </p:cNvPr>
          <p:cNvSpPr>
            <a:spLocks noGrp="1"/>
          </p:cNvSpPr>
          <p:nvPr>
            <p:ph type="title"/>
          </p:nvPr>
        </p:nvSpPr>
        <p:spPr/>
        <p:txBody>
          <a:bodyPr/>
          <a:lstStyle/>
          <a:p>
            <a:r>
              <a:rPr lang="it-IT" dirty="0" err="1"/>
              <a:t>Abstraction</a:t>
            </a:r>
            <a:endParaRPr lang="it-IT" dirty="0"/>
          </a:p>
        </p:txBody>
      </p:sp>
      <p:sp>
        <p:nvSpPr>
          <p:cNvPr id="3" name="Segnaposto numero diapositiva 2">
            <a:extLst>
              <a:ext uri="{FF2B5EF4-FFF2-40B4-BE49-F238E27FC236}">
                <a16:creationId xmlns:a16="http://schemas.microsoft.com/office/drawing/2014/main" id="{0725206C-B203-4FE5-BFE1-2FDF441F940B}"/>
              </a:ext>
            </a:extLst>
          </p:cNvPr>
          <p:cNvSpPr>
            <a:spLocks noGrp="1"/>
          </p:cNvSpPr>
          <p:nvPr>
            <p:ph type="sldNum" sz="quarter" idx="12"/>
          </p:nvPr>
        </p:nvSpPr>
        <p:spPr/>
        <p:txBody>
          <a:bodyPr/>
          <a:lstStyle/>
          <a:p>
            <a:fld id="{7834947A-1B05-2B43-AD85-E646CE852B9E}" type="slidenum">
              <a:rPr lang="it-IT" smtClean="0"/>
              <a:pPr/>
              <a:t>8</a:t>
            </a:fld>
            <a:endParaRPr lang="it-IT"/>
          </a:p>
        </p:txBody>
      </p:sp>
      <p:sp>
        <p:nvSpPr>
          <p:cNvPr id="4" name="Segnaposto testo 3">
            <a:extLst>
              <a:ext uri="{FF2B5EF4-FFF2-40B4-BE49-F238E27FC236}">
                <a16:creationId xmlns:a16="http://schemas.microsoft.com/office/drawing/2014/main" id="{2798EC45-3A72-4667-BBE2-9535A84FAD8E}"/>
              </a:ext>
            </a:extLst>
          </p:cNvPr>
          <p:cNvSpPr>
            <a:spLocks noGrp="1"/>
          </p:cNvSpPr>
          <p:nvPr>
            <p:ph type="body" sz="quarter" idx="13"/>
          </p:nvPr>
        </p:nvSpPr>
        <p:spPr/>
        <p:txBody>
          <a:bodyPr/>
          <a:lstStyle/>
          <a:p>
            <a:pPr marL="0" indent="0">
              <a:buNone/>
            </a:pPr>
            <a:r>
              <a:rPr lang="it-IT" dirty="0"/>
              <a:t>Game </a:t>
            </a:r>
            <a:r>
              <a:rPr lang="it-IT" dirty="0" err="1"/>
              <a:t>tree</a:t>
            </a:r>
            <a:r>
              <a:rPr lang="it-IT" dirty="0"/>
              <a:t> </a:t>
            </a:r>
            <a:r>
              <a:rPr lang="it-IT" dirty="0" err="1"/>
              <a:t>analysis</a:t>
            </a:r>
            <a:endParaRPr lang="it-IT" dirty="0"/>
          </a:p>
        </p:txBody>
      </p:sp>
      <p:sp>
        <p:nvSpPr>
          <p:cNvPr id="6" name="Segnaposto contenuto 5">
            <a:extLst>
              <a:ext uri="{FF2B5EF4-FFF2-40B4-BE49-F238E27FC236}">
                <a16:creationId xmlns:a16="http://schemas.microsoft.com/office/drawing/2014/main" id="{8B6D987F-B763-492C-A268-6C7FD59C832E}"/>
              </a:ext>
            </a:extLst>
          </p:cNvPr>
          <p:cNvSpPr>
            <a:spLocks noGrp="1"/>
          </p:cNvSpPr>
          <p:nvPr>
            <p:ph idx="1"/>
          </p:nvPr>
        </p:nvSpPr>
        <p:spPr/>
        <p:txBody>
          <a:bodyPr vert="horz" lIns="91440" tIns="45720" rIns="91440" bIns="45720" rtlCol="0" anchor="t">
            <a:normAutofit lnSpcReduction="10000"/>
          </a:bodyPr>
          <a:lstStyle/>
          <a:p>
            <a:r>
              <a:rPr lang="it-IT">
                <a:latin typeface="Malgun Gothic Semilight"/>
                <a:ea typeface="Malgun Gothic Semilight"/>
                <a:cs typeface="Malgun Gothic Semilight"/>
              </a:rPr>
              <a:t>S</a:t>
            </a:r>
            <a:r>
              <a:rPr lang="en-GB">
                <a:latin typeface="Malgun Gothic Semilight"/>
                <a:ea typeface="Malgun Gothic Semilight"/>
                <a:cs typeface="Malgun Gothic Semilight"/>
              </a:rPr>
              <a:t>o it is possible to imagine the original game tree :</a:t>
            </a:r>
          </a:p>
          <a:p>
            <a:pPr marL="0" indent="0">
              <a:buNone/>
            </a:pPr>
            <a:r>
              <a:rPr lang="en-GB">
                <a:latin typeface="Malgun Gothic Semilight"/>
                <a:ea typeface="Malgun Gothic Semilight"/>
                <a:cs typeface="Malgun Gothic Semilight"/>
              </a:rPr>
              <a:t>Each subtree has a similar structure. For instance, note the hand JJ and the hand KK.</a:t>
            </a:r>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pPr marL="0" indent="0">
              <a:buNone/>
            </a:pPr>
            <a:endParaRPr lang="it-IT" dirty="0"/>
          </a:p>
          <a:p>
            <a:pPr marL="0" indent="0">
              <a:buNone/>
            </a:pPr>
            <a:endParaRPr lang="it-IT" dirty="0"/>
          </a:p>
          <a:p>
            <a:pPr marL="0" indent="0">
              <a:buNone/>
            </a:pPr>
            <a:r>
              <a:rPr lang="en-GB">
                <a:latin typeface="Malgun Gothic Semilight"/>
                <a:ea typeface="Malgun Gothic Semilight"/>
                <a:cs typeface="Malgun Gothic Semilight"/>
              </a:rPr>
              <a:t>Generally, each subtree differs from one to another for the payoffs and for the internal chance nodes.</a:t>
            </a:r>
          </a:p>
          <a:p>
            <a:pPr marL="0" indent="0">
              <a:buNone/>
            </a:pPr>
            <a:r>
              <a:rPr lang="en-GB" b="1">
                <a:latin typeface="Malgun Gothic Semilight"/>
                <a:ea typeface="Malgun Gothic Semilight"/>
                <a:cs typeface="Malgun Gothic Semilight"/>
              </a:rPr>
              <a:t>We need to pay attention when we merge two subtrees!</a:t>
            </a:r>
          </a:p>
        </p:txBody>
      </p:sp>
      <p:pic>
        <p:nvPicPr>
          <p:cNvPr id="10" name="Immagine 9" descr="Immagine che contiene testo, mappa&#10;&#10;Descrizione generata automaticamente">
            <a:extLst>
              <a:ext uri="{FF2B5EF4-FFF2-40B4-BE49-F238E27FC236}">
                <a16:creationId xmlns:a16="http://schemas.microsoft.com/office/drawing/2014/main" id="{2F0FE71A-ECC4-40D8-A632-F607D87E3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6531" y="1896181"/>
            <a:ext cx="6738938" cy="3683609"/>
          </a:xfrm>
          <a:prstGeom prst="rect">
            <a:avLst/>
          </a:prstGeom>
        </p:spPr>
      </p:pic>
    </p:spTree>
    <p:extLst>
      <p:ext uri="{BB962C8B-B14F-4D97-AF65-F5344CB8AC3E}">
        <p14:creationId xmlns:p14="http://schemas.microsoft.com/office/powerpoint/2010/main" val="2627224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18039A-EE4D-4FEB-90AA-D488728C5393}"/>
              </a:ext>
            </a:extLst>
          </p:cNvPr>
          <p:cNvSpPr>
            <a:spLocks noGrp="1"/>
          </p:cNvSpPr>
          <p:nvPr>
            <p:ph type="title"/>
          </p:nvPr>
        </p:nvSpPr>
        <p:spPr/>
        <p:txBody>
          <a:bodyPr/>
          <a:lstStyle/>
          <a:p>
            <a:r>
              <a:rPr lang="it-IT" dirty="0" err="1"/>
              <a:t>Abstraction</a:t>
            </a:r>
            <a:endParaRPr lang="it-IT" dirty="0"/>
          </a:p>
        </p:txBody>
      </p:sp>
      <p:sp>
        <p:nvSpPr>
          <p:cNvPr id="3" name="Segnaposto numero diapositiva 2">
            <a:extLst>
              <a:ext uri="{FF2B5EF4-FFF2-40B4-BE49-F238E27FC236}">
                <a16:creationId xmlns:a16="http://schemas.microsoft.com/office/drawing/2014/main" id="{54F14184-D1DD-4767-82D9-E554096D99E1}"/>
              </a:ext>
            </a:extLst>
          </p:cNvPr>
          <p:cNvSpPr>
            <a:spLocks noGrp="1"/>
          </p:cNvSpPr>
          <p:nvPr>
            <p:ph type="sldNum" sz="quarter" idx="12"/>
          </p:nvPr>
        </p:nvSpPr>
        <p:spPr/>
        <p:txBody>
          <a:bodyPr/>
          <a:lstStyle/>
          <a:p>
            <a:fld id="{7834947A-1B05-2B43-AD85-E646CE852B9E}" type="slidenum">
              <a:rPr lang="it-IT" smtClean="0"/>
              <a:pPr/>
              <a:t>9</a:t>
            </a:fld>
            <a:endParaRPr lang="it-IT"/>
          </a:p>
        </p:txBody>
      </p:sp>
      <p:sp>
        <p:nvSpPr>
          <p:cNvPr id="4" name="Segnaposto testo 3">
            <a:extLst>
              <a:ext uri="{FF2B5EF4-FFF2-40B4-BE49-F238E27FC236}">
                <a16:creationId xmlns:a16="http://schemas.microsoft.com/office/drawing/2014/main" id="{041ABCD0-7BD6-4538-87F8-31E329F1E909}"/>
              </a:ext>
            </a:extLst>
          </p:cNvPr>
          <p:cNvSpPr>
            <a:spLocks noGrp="1"/>
          </p:cNvSpPr>
          <p:nvPr>
            <p:ph type="body" sz="quarter" idx="13"/>
          </p:nvPr>
        </p:nvSpPr>
        <p:spPr/>
        <p:txBody>
          <a:bodyPr/>
          <a:lstStyle/>
          <a:p>
            <a:pPr marL="0" indent="0">
              <a:buNone/>
            </a:pPr>
            <a:r>
              <a:rPr lang="it-IT" dirty="0"/>
              <a:t>Game </a:t>
            </a:r>
            <a:r>
              <a:rPr lang="it-IT" dirty="0" err="1"/>
              <a:t>tree</a:t>
            </a:r>
            <a:r>
              <a:rPr lang="it-IT" dirty="0"/>
              <a:t> </a:t>
            </a:r>
            <a:r>
              <a:rPr lang="it-IT" dirty="0" err="1"/>
              <a:t>analysis</a:t>
            </a:r>
            <a:r>
              <a:rPr lang="it-IT" dirty="0"/>
              <a:t> – Information Sets</a:t>
            </a:r>
          </a:p>
        </p:txBody>
      </p:sp>
      <p:sp>
        <p:nvSpPr>
          <p:cNvPr id="6" name="Segnaposto contenuto 5">
            <a:extLst>
              <a:ext uri="{FF2B5EF4-FFF2-40B4-BE49-F238E27FC236}">
                <a16:creationId xmlns:a16="http://schemas.microsoft.com/office/drawing/2014/main" id="{8FF51453-7028-4434-89CA-8F79815EE765}"/>
              </a:ext>
            </a:extLst>
          </p:cNvPr>
          <p:cNvSpPr>
            <a:spLocks noGrp="1"/>
          </p:cNvSpPr>
          <p:nvPr>
            <p:ph idx="1"/>
          </p:nvPr>
        </p:nvSpPr>
        <p:spPr>
          <a:xfrm>
            <a:off x="480000" y="1068467"/>
            <a:ext cx="11232000" cy="5408971"/>
          </a:xfrm>
        </p:spPr>
        <p:txBody>
          <a:bodyPr vert="horz" lIns="91440" tIns="45720" rIns="91440" bIns="45720" rtlCol="0" anchor="t">
            <a:normAutofit/>
          </a:bodyPr>
          <a:lstStyle/>
          <a:p>
            <a:r>
              <a:rPr lang="en-GB" sz="1600" i="1" dirty="0">
                <a:latin typeface="Malgun Gothic Semilight"/>
                <a:ea typeface="Malgun Gothic Semilight"/>
                <a:cs typeface="Malgun Gothic Semilight"/>
              </a:rPr>
              <a:t>What about information sets?</a:t>
            </a:r>
          </a:p>
          <a:p>
            <a:pPr marL="0" indent="0">
              <a:buNone/>
            </a:pPr>
            <a:r>
              <a:rPr lang="en-GB" sz="1600" dirty="0">
                <a:latin typeface="Malgun Gothic Semilight"/>
                <a:ea typeface="Malgun Gothic Semilight"/>
                <a:cs typeface="Malgun Gothic Semilight"/>
              </a:rPr>
              <a:t>Each subtree can be associated </a:t>
            </a:r>
            <a:r>
              <a:rPr lang="en-GB" sz="1600" b="1" dirty="0">
                <a:latin typeface="Malgun Gothic Semilight"/>
                <a:ea typeface="Malgun Gothic Semilight"/>
                <a:cs typeface="Malgun Gothic Semilight"/>
              </a:rPr>
              <a:t>to two information sets</a:t>
            </a:r>
            <a:r>
              <a:rPr lang="en-GB" sz="1600" dirty="0">
                <a:latin typeface="Malgun Gothic Semilight"/>
                <a:ea typeface="Malgun Gothic Semilight"/>
                <a:cs typeface="Malgun Gothic Semilight"/>
              </a:rPr>
              <a:t> : one of player 1 and the other of player 2. This happens because </a:t>
            </a:r>
            <a:r>
              <a:rPr lang="en-GB" sz="1600" b="1" dirty="0">
                <a:latin typeface="Malgun Gothic Semilight"/>
                <a:ea typeface="Malgun Gothic Semilight"/>
                <a:cs typeface="Malgun Gothic Semilight"/>
              </a:rPr>
              <a:t>each player cannot see the private card of the adversary</a:t>
            </a:r>
            <a:r>
              <a:rPr lang="en-GB" sz="1600" dirty="0">
                <a:latin typeface="Malgun Gothic Semilight"/>
                <a:ea typeface="Malgun Gothic Semilight"/>
                <a:cs typeface="Malgun Gothic Semilight"/>
              </a:rPr>
              <a:t>.</a:t>
            </a:r>
          </a:p>
          <a:p>
            <a:pPr marL="0" indent="0">
              <a:buNone/>
            </a:pPr>
            <a:r>
              <a:rPr lang="en-GB" sz="1600" b="1" dirty="0">
                <a:latin typeface="Malgun Gothic Semilight"/>
                <a:ea typeface="Malgun Gothic Semilight"/>
                <a:cs typeface="Malgun Gothic Semilight"/>
              </a:rPr>
              <a:t>This association can be represented by means of a matrix</a:t>
            </a:r>
            <a:r>
              <a:rPr lang="en-GB" sz="1600" dirty="0">
                <a:latin typeface="Malgun Gothic Semilight"/>
                <a:ea typeface="Malgun Gothic Semilight"/>
                <a:cs typeface="Malgun Gothic Semilight"/>
              </a:rPr>
              <a:t>. Each row indicates an information set of player 2 while each column an information set of player 1. Each entry of the matrix represents a hand and the information set associated to it.</a:t>
            </a:r>
          </a:p>
          <a:p>
            <a:pPr marL="0" indent="0">
              <a:buNone/>
            </a:pPr>
            <a:endParaRPr lang="en-GB" sz="1600" dirty="0"/>
          </a:p>
          <a:p>
            <a:pPr marL="0" indent="0">
              <a:buNone/>
            </a:pPr>
            <a:endParaRPr lang="en-GB" sz="1600" dirty="0"/>
          </a:p>
          <a:p>
            <a:pPr marL="0" indent="0">
              <a:buNone/>
            </a:pPr>
            <a:endParaRPr lang="it-IT" sz="1600" dirty="0"/>
          </a:p>
          <a:p>
            <a:endParaRPr lang="it-IT" sz="1600" dirty="0"/>
          </a:p>
          <a:p>
            <a:pPr marL="0" indent="0">
              <a:buNone/>
            </a:pPr>
            <a:endParaRPr lang="it-IT" sz="1600" dirty="0"/>
          </a:p>
          <a:p>
            <a:pPr marL="0" indent="0">
              <a:buNone/>
            </a:pPr>
            <a:endParaRPr lang="it-IT" sz="1600" dirty="0"/>
          </a:p>
          <a:p>
            <a:r>
              <a:rPr lang="en-GB" sz="1600" dirty="0">
                <a:latin typeface="Malgun Gothic Semilight"/>
                <a:ea typeface="Malgun Gothic Semilight"/>
                <a:cs typeface="Malgun Gothic Semilight"/>
              </a:rPr>
              <a:t>By using this matrix we can see how the subtrees are connected to each other.  For instance, the subtree JQ is connected to the subtrees JJ and JK due to player 1 (column J?) but it is also connected to the subtrees QQ and KQ due to player 2 (row ?Q).</a:t>
            </a:r>
          </a:p>
        </p:txBody>
      </p:sp>
      <p:pic>
        <p:nvPicPr>
          <p:cNvPr id="8" name="Immagine 7" descr="Immagine che contiene fotografia, faccia, vicino&#10;&#10;Descrizione generata automaticamente">
            <a:extLst>
              <a:ext uri="{FF2B5EF4-FFF2-40B4-BE49-F238E27FC236}">
                <a16:creationId xmlns:a16="http://schemas.microsoft.com/office/drawing/2014/main" id="{2F2427AB-B98A-4991-992B-3891F634C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4766" y="2654814"/>
            <a:ext cx="2831642" cy="1421695"/>
          </a:xfrm>
          <a:prstGeom prst="rect">
            <a:avLst/>
          </a:prstGeom>
        </p:spPr>
      </p:pic>
      <p:pic>
        <p:nvPicPr>
          <p:cNvPr id="10" name="Immagine 9" descr="Immagine che contiene orologio, faccia, verde, luce&#10;&#10;Descrizione generata automaticamente">
            <a:extLst>
              <a:ext uri="{FF2B5EF4-FFF2-40B4-BE49-F238E27FC236}">
                <a16:creationId xmlns:a16="http://schemas.microsoft.com/office/drawing/2014/main" id="{2ADEE46A-FCB0-4533-AD27-02D094A6B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4766" y="4869704"/>
            <a:ext cx="2831641" cy="1418764"/>
          </a:xfrm>
          <a:prstGeom prst="rect">
            <a:avLst/>
          </a:prstGeom>
        </p:spPr>
      </p:pic>
    </p:spTree>
    <p:extLst>
      <p:ext uri="{BB962C8B-B14F-4D97-AF65-F5344CB8AC3E}">
        <p14:creationId xmlns:p14="http://schemas.microsoft.com/office/powerpoint/2010/main" val="1579561369"/>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algun Gothic">
      <a:majorFont>
        <a:latin typeface="Malgun Gothic"/>
        <a:ea typeface=""/>
        <a:cs typeface=""/>
      </a:majorFont>
      <a:minorFont>
        <a:latin typeface="Malgun Gothic Semi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nglish_template_slide_move_16_9.potx" id="{F48B3D03-7113-4B37-AF1B-1AFC2465AE2A}" vid="{A31ED5E4-9948-47DA-B938-96A935D80842}"/>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623</TotalTime>
  <Words>2388</Words>
  <Application>Microsoft Office PowerPoint</Application>
  <PresentationFormat>Widescreen</PresentationFormat>
  <Paragraphs>375</Paragraphs>
  <Slides>28</Slides>
  <Notes>3</Notes>
  <HiddenSlides>0</HiddenSlides>
  <MMClips>0</MMClips>
  <ScaleCrop>false</ScaleCrop>
  <HeadingPairs>
    <vt:vector size="4" baseType="variant">
      <vt:variant>
        <vt:lpstr>Tema</vt:lpstr>
      </vt:variant>
      <vt:variant>
        <vt:i4>1</vt:i4>
      </vt:variant>
      <vt:variant>
        <vt:lpstr>Titoli diapositive</vt:lpstr>
      </vt:variant>
      <vt:variant>
        <vt:i4>28</vt:i4>
      </vt:variant>
    </vt:vector>
  </HeadingPairs>
  <TitlesOfParts>
    <vt:vector size="29" baseType="lpstr">
      <vt:lpstr>Poli</vt:lpstr>
      <vt:lpstr>Economics and Computations – Project Presentation</vt:lpstr>
      <vt:lpstr>Project authors</vt:lpstr>
      <vt:lpstr>Presentazione standard di PowerPoint</vt:lpstr>
      <vt:lpstr>Presentazione standard di PowerPoint</vt:lpstr>
      <vt:lpstr>Abstraction </vt:lpstr>
      <vt:lpstr>Abstraction </vt:lpstr>
      <vt:lpstr>Abstraction</vt:lpstr>
      <vt:lpstr>Abstraction</vt:lpstr>
      <vt:lpstr>Abstraction</vt:lpstr>
      <vt:lpstr>Abstraction</vt:lpstr>
      <vt:lpstr>Abstraction</vt:lpstr>
      <vt:lpstr>Abstraction</vt:lpstr>
      <vt:lpstr>Abstraction</vt:lpstr>
      <vt:lpstr>Abstraction</vt:lpstr>
      <vt:lpstr>Presentazione standard di PowerPoint</vt:lpstr>
      <vt:lpstr>NASH EQUILIBRIUM APPROXIMATION</vt:lpstr>
      <vt:lpstr>NASH EQUILIBRIUM APPROXIMATION</vt:lpstr>
      <vt:lpstr>NASH EQUILIBRIUM APPROXIMATION</vt:lpstr>
      <vt:lpstr>Presentazione standard di PowerPoint</vt:lpstr>
      <vt:lpstr>Strategy Refinement</vt:lpstr>
      <vt:lpstr>Strategy Refinement</vt:lpstr>
      <vt:lpstr>Strategy Refinement</vt:lpstr>
      <vt:lpstr>Strategy Refinement</vt:lpstr>
      <vt:lpstr>Strategy Refinement</vt:lpstr>
      <vt:lpstr>Strategy Refinement</vt:lpstr>
      <vt:lpstr>Strategy Refinement</vt:lpstr>
      <vt:lpstr>Conclusions</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
  <cp:lastModifiedBy>Robert Stefano Chinga</cp:lastModifiedBy>
  <cp:revision>28</cp:revision>
  <dcterms:created xsi:type="dcterms:W3CDTF">2020-06-26T15:17:19Z</dcterms:created>
  <dcterms:modified xsi:type="dcterms:W3CDTF">2020-07-15T07:10:46Z</dcterms:modified>
</cp:coreProperties>
</file>